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4"/>
  </p:notesMasterIdLst>
  <p:sldIdLst>
    <p:sldId id="256" r:id="rId2"/>
    <p:sldId id="304" r:id="rId3"/>
    <p:sldId id="270" r:id="rId4"/>
    <p:sldId id="321" r:id="rId5"/>
    <p:sldId id="329" r:id="rId6"/>
    <p:sldId id="322" r:id="rId7"/>
    <p:sldId id="323" r:id="rId8"/>
    <p:sldId id="324" r:id="rId9"/>
    <p:sldId id="325" r:id="rId10"/>
    <p:sldId id="326" r:id="rId11"/>
    <p:sldId id="327" r:id="rId12"/>
    <p:sldId id="328" r:id="rId13"/>
    <p:sldId id="257" r:id="rId14"/>
    <p:sldId id="339" r:id="rId15"/>
    <p:sldId id="341" r:id="rId16"/>
    <p:sldId id="340" r:id="rId17"/>
    <p:sldId id="307" r:id="rId18"/>
    <p:sldId id="308" r:id="rId19"/>
    <p:sldId id="309" r:id="rId20"/>
    <p:sldId id="310" r:id="rId21"/>
    <p:sldId id="311" r:id="rId22"/>
    <p:sldId id="330" r:id="rId23"/>
    <p:sldId id="331" r:id="rId24"/>
    <p:sldId id="313" r:id="rId25"/>
    <p:sldId id="312" r:id="rId26"/>
    <p:sldId id="332" r:id="rId27"/>
    <p:sldId id="333" r:id="rId28"/>
    <p:sldId id="335" r:id="rId29"/>
    <p:sldId id="319" r:id="rId30"/>
    <p:sldId id="320" r:id="rId31"/>
    <p:sldId id="343" r:id="rId32"/>
    <p:sldId id="301" r:id="rId33"/>
    <p:sldId id="271" r:id="rId34"/>
    <p:sldId id="272" r:id="rId35"/>
    <p:sldId id="273" r:id="rId36"/>
    <p:sldId id="275" r:id="rId37"/>
    <p:sldId id="289" r:id="rId38"/>
    <p:sldId id="290" r:id="rId39"/>
    <p:sldId id="291" r:id="rId40"/>
    <p:sldId id="292" r:id="rId41"/>
    <p:sldId id="294" r:id="rId42"/>
    <p:sldId id="295" r:id="rId43"/>
    <p:sldId id="296" r:id="rId44"/>
    <p:sldId id="297" r:id="rId45"/>
    <p:sldId id="298" r:id="rId46"/>
    <p:sldId id="299" r:id="rId47"/>
    <p:sldId id="300" r:id="rId48"/>
    <p:sldId id="306" r:id="rId49"/>
    <p:sldId id="277" r:id="rId50"/>
    <p:sldId id="336" r:id="rId51"/>
    <p:sldId id="342" r:id="rId52"/>
    <p:sldId id="338" r:id="rId5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1984" y="-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notesMaster" Target="notesMasters/notesMaster1.xml"/><Relationship Id="rId55" Type="http://schemas.openxmlformats.org/officeDocument/2006/relationships/printerSettings" Target="printerSettings/printerSettings1.bin"/><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C5DBBD-B193-C14F-9686-F164C71413AF}" type="datetimeFigureOut">
              <a:rPr lang="en-US" smtClean="0"/>
              <a:t>11/2/11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8DFEAC-75C0-8949-B14B-413483ACC651}" type="slidenum">
              <a:rPr lang="en-US" smtClean="0"/>
              <a:t>‹#›</a:t>
            </a:fld>
            <a:endParaRPr lang="en-US"/>
          </a:p>
        </p:txBody>
      </p:sp>
    </p:spTree>
    <p:extLst>
      <p:ext uri="{BB962C8B-B14F-4D97-AF65-F5344CB8AC3E}">
        <p14:creationId xmlns:p14="http://schemas.microsoft.com/office/powerpoint/2010/main" val="101162511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8DFEAC-75C0-8949-B14B-413483ACC651}" type="slidenum">
              <a:rPr lang="en-US" smtClean="0"/>
              <a:t>4</a:t>
            </a:fld>
            <a:endParaRPr lang="en-US"/>
          </a:p>
        </p:txBody>
      </p:sp>
    </p:spTree>
    <p:extLst>
      <p:ext uri="{BB962C8B-B14F-4D97-AF65-F5344CB8AC3E}">
        <p14:creationId xmlns:p14="http://schemas.microsoft.com/office/powerpoint/2010/main" val="34048204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class files for all grade level M-CAP reports. *** In case anyone wonders, the “blueprint” for the M-CAPs is the same for</a:t>
            </a:r>
            <a:r>
              <a:rPr lang="en-US" b="1" dirty="0" smtClean="0"/>
              <a:t> every </a:t>
            </a:r>
            <a:r>
              <a:rPr lang="en-US" dirty="0" smtClean="0"/>
              <a:t>probe, i.e. Question #2 in the 2</a:t>
            </a:r>
            <a:r>
              <a:rPr lang="en-US" baseline="30000" dirty="0" smtClean="0"/>
              <a:t>nd</a:t>
            </a:r>
            <a:r>
              <a:rPr lang="en-US" dirty="0" smtClean="0"/>
              <a:t> grade</a:t>
            </a:r>
            <a:r>
              <a:rPr lang="en-US" baseline="0" dirty="0" smtClean="0"/>
              <a:t> M-CAP is </a:t>
            </a:r>
            <a:r>
              <a:rPr lang="en-US" b="1" baseline="0" dirty="0" smtClean="0"/>
              <a:t>ALWAYS</a:t>
            </a:r>
            <a:r>
              <a:rPr lang="en-US" baseline="0" dirty="0" smtClean="0"/>
              <a:t> testing the skill of comparing numbers.  Teachers could analyze the M-CAP by hand using these blue prints.</a:t>
            </a:r>
            <a:endParaRPr lang="en-US" dirty="0"/>
          </a:p>
        </p:txBody>
      </p:sp>
      <p:sp>
        <p:nvSpPr>
          <p:cNvPr id="4" name="Slide Number Placeholder 3"/>
          <p:cNvSpPr>
            <a:spLocks noGrp="1"/>
          </p:cNvSpPr>
          <p:nvPr>
            <p:ph type="sldNum" sz="quarter" idx="10"/>
          </p:nvPr>
        </p:nvSpPr>
        <p:spPr/>
        <p:txBody>
          <a:bodyPr/>
          <a:lstStyle/>
          <a:p>
            <a:fld id="{DF8DFEAC-75C0-8949-B14B-413483ACC651}" type="slidenum">
              <a:rPr lang="en-US" smtClean="0"/>
              <a:t>13</a:t>
            </a:fld>
            <a:endParaRPr lang="en-US"/>
          </a:p>
        </p:txBody>
      </p:sp>
    </p:spTree>
    <p:extLst>
      <p:ext uri="{BB962C8B-B14F-4D97-AF65-F5344CB8AC3E}">
        <p14:creationId xmlns:p14="http://schemas.microsoft.com/office/powerpoint/2010/main" val="37750155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the facilitator, review page 2 of this document with the class: </a:t>
            </a:r>
          </a:p>
          <a:p>
            <a:r>
              <a:rPr lang="en-US" b="1" dirty="0" smtClean="0"/>
              <a:t>Table 1. Institute of Education Sciences levels of evidence for practice guide, </a:t>
            </a:r>
            <a:r>
              <a:rPr lang="en-US" b="0" dirty="0" smtClean="0"/>
              <a:t>to be sure they understand the levels of evidence and what they really</a:t>
            </a:r>
            <a:r>
              <a:rPr lang="en-US" b="0" baseline="0" dirty="0" smtClean="0"/>
              <a:t> mean.  It is important to understand that ALL of these recommendations are Evidence-Based, but that they are then sorted by the degree and quality of evidence.</a:t>
            </a:r>
            <a:endParaRPr lang="en-US" b="0" dirty="0"/>
          </a:p>
        </p:txBody>
      </p:sp>
      <p:sp>
        <p:nvSpPr>
          <p:cNvPr id="4" name="Slide Number Placeholder 3"/>
          <p:cNvSpPr>
            <a:spLocks noGrp="1"/>
          </p:cNvSpPr>
          <p:nvPr>
            <p:ph type="sldNum" sz="quarter" idx="10"/>
          </p:nvPr>
        </p:nvSpPr>
        <p:spPr/>
        <p:txBody>
          <a:bodyPr/>
          <a:lstStyle/>
          <a:p>
            <a:fld id="{DF8DFEAC-75C0-8949-B14B-413483ACC651}" type="slidenum">
              <a:rPr lang="en-US" smtClean="0"/>
              <a:t>14</a:t>
            </a:fld>
            <a:endParaRPr lang="en-US"/>
          </a:p>
        </p:txBody>
      </p:sp>
    </p:spTree>
    <p:extLst>
      <p:ext uri="{BB962C8B-B14F-4D97-AF65-F5344CB8AC3E}">
        <p14:creationId xmlns:p14="http://schemas.microsoft.com/office/powerpoint/2010/main" val="42037555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Jigsaw activity: have small</a:t>
            </a:r>
            <a:r>
              <a:rPr lang="en-US" baseline="0" dirty="0" smtClean="0"/>
              <a:t> groups poster their Recommendation, focusing on those three main ideas listed above – 15 minutes</a:t>
            </a:r>
          </a:p>
          <a:p>
            <a:r>
              <a:rPr lang="en-US" baseline="0" dirty="0" smtClean="0"/>
              <a:t>Share out from each group: 3-5 minutes per group = 25-40 minutes</a:t>
            </a:r>
          </a:p>
          <a:p>
            <a:r>
              <a:rPr lang="en-US" baseline="0" dirty="0" smtClean="0"/>
              <a:t>Total activity time: up to one hour</a:t>
            </a:r>
            <a:endParaRPr lang="en-US" dirty="0"/>
          </a:p>
        </p:txBody>
      </p:sp>
      <p:sp>
        <p:nvSpPr>
          <p:cNvPr id="4" name="Slide Number Placeholder 3"/>
          <p:cNvSpPr>
            <a:spLocks noGrp="1"/>
          </p:cNvSpPr>
          <p:nvPr>
            <p:ph type="sldNum" sz="quarter" idx="10"/>
          </p:nvPr>
        </p:nvSpPr>
        <p:spPr/>
        <p:txBody>
          <a:bodyPr/>
          <a:lstStyle/>
          <a:p>
            <a:fld id="{DF8DFEAC-75C0-8949-B14B-413483ACC651}" type="slidenum">
              <a:rPr lang="en-US" smtClean="0"/>
              <a:t>15</a:t>
            </a:fld>
            <a:endParaRPr lang="en-US"/>
          </a:p>
        </p:txBody>
      </p:sp>
    </p:spTree>
    <p:extLst>
      <p:ext uri="{BB962C8B-B14F-4D97-AF65-F5344CB8AC3E}">
        <p14:creationId xmlns:p14="http://schemas.microsoft.com/office/powerpoint/2010/main" val="13543042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2E2B39-A753-5242-A410-2956A6BA0C8A}" type="slidenum">
              <a:rPr lang="en-US"/>
              <a:pPr/>
              <a:t>17</a:t>
            </a:fld>
            <a:endParaRPr lang="en-US"/>
          </a:p>
        </p:txBody>
      </p:sp>
      <p:sp>
        <p:nvSpPr>
          <p:cNvPr id="189442" name="Rectangle 2"/>
          <p:cNvSpPr>
            <a:spLocks noGrp="1" noRot="1" noChangeAspect="1" noChangeArrowheads="1" noTextEdit="1"/>
          </p:cNvSpPr>
          <p:nvPr>
            <p:ph type="sldImg"/>
          </p:nvPr>
        </p:nvSpPr>
        <p:spPr>
          <a:ln/>
        </p:spPr>
      </p:sp>
      <p:sp>
        <p:nvSpPr>
          <p:cNvPr id="189443" name="Rectangle 3"/>
          <p:cNvSpPr>
            <a:spLocks noGrp="1" noChangeArrowheads="1"/>
          </p:cNvSpPr>
          <p:nvPr>
            <p:ph type="body" idx="1"/>
          </p:nvPr>
        </p:nvSpPr>
        <p:spPr/>
        <p:txBody>
          <a:bodyPr/>
          <a:lstStyle/>
          <a:p>
            <a:r>
              <a:rPr lang="en-US" dirty="0" smtClean="0"/>
              <a:t>Good question</a:t>
            </a:r>
            <a:r>
              <a:rPr lang="en-US" baseline="0" dirty="0" smtClean="0"/>
              <a:t> to ask: Why would it be necessary for all benchmark assessments to be given without accommodations, even for </a:t>
            </a:r>
            <a:r>
              <a:rPr lang="en-US" baseline="0" dirty="0" err="1" smtClean="0"/>
              <a:t>SpEd</a:t>
            </a:r>
            <a:r>
              <a:rPr lang="en-US" baseline="0" dirty="0" smtClean="0"/>
              <a:t> students?</a:t>
            </a:r>
          </a:p>
          <a:p>
            <a:endParaRPr lang="en-US" baseline="0" dirty="0" smtClean="0"/>
          </a:p>
          <a:p>
            <a:r>
              <a:rPr lang="en-US" baseline="0" dirty="0" smtClean="0"/>
              <a:t>Possible Answer: these tests rely on standardized administration for us to be able to use the data to determine instructional needs.  If we adjust the administration or accommodated the student, we can no longer rely on the test results to tell us anything that would allow us to compare norms, as it would no longer be a valid comparison, and therefore the data would be corrupted and of little use.</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8850DBCF-2984-CC44-A439-00915F67CA26}" type="slidenum">
              <a:rPr lang="en-US"/>
              <a:pPr/>
              <a:t>18</a:t>
            </a:fld>
            <a:endParaRPr lang="en-US"/>
          </a:p>
        </p:txBody>
      </p:sp>
      <p:sp>
        <p:nvSpPr>
          <p:cNvPr id="40963" name="Rectangle 2"/>
          <p:cNvSpPr>
            <a:spLocks noGrp="1" noRot="1" noChangeAspect="1" noChangeArrowheads="1" noTextEdit="1"/>
          </p:cNvSpPr>
          <p:nvPr>
            <p:ph type="sldImg"/>
          </p:nvPr>
        </p:nvSpPr>
        <p:spPr>
          <a:xfrm>
            <a:off x="1144588" y="685800"/>
            <a:ext cx="4570412" cy="3429000"/>
          </a:xfrm>
          <a:ln/>
        </p:spPr>
      </p:sp>
      <p:sp>
        <p:nvSpPr>
          <p:cNvPr id="40964" name="Rectangle 3"/>
          <p:cNvSpPr>
            <a:spLocks noGrp="1" noChangeArrowheads="1"/>
          </p:cNvSpPr>
          <p:nvPr>
            <p:ph type="body" idx="1"/>
          </p:nvPr>
        </p:nvSpPr>
        <p:spPr>
          <a:xfrm>
            <a:off x="915893" y="4344229"/>
            <a:ext cx="5026214" cy="4114387"/>
          </a:xfrm>
          <a:noFill/>
          <a:ln/>
        </p:spPr>
        <p:txBody>
          <a:bodyPr/>
          <a:lstStyle/>
          <a:p>
            <a:pPr eaLnBrk="1" hangingPunct="1"/>
            <a:endParaRPr lang="en-US">
              <a:latin typeface="Arial" pitchFamily="-111"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studies did not take include any specialized instruction, just general </a:t>
            </a:r>
            <a:r>
              <a:rPr lang="en-US" baseline="0" dirty="0" err="1" smtClean="0"/>
              <a:t>ed</a:t>
            </a:r>
            <a:r>
              <a:rPr lang="en-US" baseline="0" dirty="0" smtClean="0"/>
              <a:t> instruction with frequency of progress monitoring as the only variable.  </a:t>
            </a:r>
            <a:r>
              <a:rPr lang="en-US" baseline="0" dirty="0" err="1" smtClean="0"/>
              <a:t>Marzano</a:t>
            </a:r>
            <a:r>
              <a:rPr lang="en-US" baseline="0" dirty="0" smtClean="0"/>
              <a:t> points out that the “tipping point” or the jump in percentile gains is seen when students are </a:t>
            </a:r>
            <a:r>
              <a:rPr lang="en-US" baseline="0" dirty="0" err="1" smtClean="0"/>
              <a:t>Pmed</a:t>
            </a:r>
            <a:r>
              <a:rPr lang="en-US" baseline="0" dirty="0" smtClean="0"/>
              <a:t> at least every 3 weeks.</a:t>
            </a:r>
            <a:endParaRPr lang="en-US" dirty="0"/>
          </a:p>
        </p:txBody>
      </p:sp>
      <p:sp>
        <p:nvSpPr>
          <p:cNvPr id="4" name="Slide Number Placeholder 3"/>
          <p:cNvSpPr>
            <a:spLocks noGrp="1"/>
          </p:cNvSpPr>
          <p:nvPr>
            <p:ph type="sldNum" sz="quarter" idx="10"/>
          </p:nvPr>
        </p:nvSpPr>
        <p:spPr/>
        <p:txBody>
          <a:bodyPr/>
          <a:lstStyle/>
          <a:p>
            <a:fld id="{DF8DFEAC-75C0-8949-B14B-413483ACC651}" type="slidenum">
              <a:rPr lang="en-US" smtClean="0"/>
              <a:t>19</a:t>
            </a:fld>
            <a:endParaRPr lang="en-US"/>
          </a:p>
        </p:txBody>
      </p:sp>
    </p:spTree>
    <p:extLst>
      <p:ext uri="{BB962C8B-B14F-4D97-AF65-F5344CB8AC3E}">
        <p14:creationId xmlns:p14="http://schemas.microsoft.com/office/powerpoint/2010/main" val="9034133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recommendations are fairly</a:t>
            </a:r>
            <a:r>
              <a:rPr lang="en-US" baseline="0" dirty="0" smtClean="0"/>
              <a:t> universal, and would be adjusted according to student needs and school resources.</a:t>
            </a:r>
            <a:endParaRPr lang="en-US" dirty="0"/>
          </a:p>
        </p:txBody>
      </p:sp>
      <p:sp>
        <p:nvSpPr>
          <p:cNvPr id="4" name="Slide Number Placeholder 3"/>
          <p:cNvSpPr>
            <a:spLocks noGrp="1"/>
          </p:cNvSpPr>
          <p:nvPr>
            <p:ph type="sldNum" sz="quarter" idx="10"/>
          </p:nvPr>
        </p:nvSpPr>
        <p:spPr/>
        <p:txBody>
          <a:bodyPr/>
          <a:lstStyle/>
          <a:p>
            <a:fld id="{DF8DFEAC-75C0-8949-B14B-413483ACC651}" type="slidenum">
              <a:rPr lang="en-US" smtClean="0"/>
              <a:t>20</a:t>
            </a:fld>
            <a:endParaRPr lang="en-US"/>
          </a:p>
        </p:txBody>
      </p:sp>
    </p:spTree>
    <p:extLst>
      <p:ext uri="{BB962C8B-B14F-4D97-AF65-F5344CB8AC3E}">
        <p14:creationId xmlns:p14="http://schemas.microsoft.com/office/powerpoint/2010/main" val="25478798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a reminder as we move into</a:t>
            </a:r>
            <a:r>
              <a:rPr lang="en-US" baseline="0" dirty="0" smtClean="0"/>
              <a:t> the conversation of </a:t>
            </a:r>
            <a:r>
              <a:rPr lang="en-US" b="1" baseline="0" dirty="0" smtClean="0"/>
              <a:t>Progress Monitoring</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DF8DFEAC-75C0-8949-B14B-413483ACC651}" type="slidenum">
              <a:rPr lang="en-US" smtClean="0"/>
              <a:t>21</a:t>
            </a:fld>
            <a:endParaRPr lang="en-US"/>
          </a:p>
        </p:txBody>
      </p:sp>
    </p:spTree>
    <p:extLst>
      <p:ext uri="{BB962C8B-B14F-4D97-AF65-F5344CB8AC3E}">
        <p14:creationId xmlns:p14="http://schemas.microsoft.com/office/powerpoint/2010/main" val="41579629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DFEA48A1-F4B4-2341-BDF3-6BD48603E663}" type="slidenum">
              <a:rPr lang="en-US"/>
              <a:pPr/>
              <a:t>25</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dirty="0">
              <a:latin typeface="Arial" pitchFamily="-111"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example: SLA and Instructional level</a:t>
            </a:r>
            <a:r>
              <a:rPr lang="en-US" baseline="0" dirty="0" smtClean="0"/>
              <a:t> probes – students that are above or below grade level, every 1-3 weeks, to monitor the child’s gains at his/her specific learning level</a:t>
            </a:r>
            <a:endParaRPr lang="en-US" dirty="0" smtClean="0"/>
          </a:p>
          <a:p>
            <a:r>
              <a:rPr lang="en-US" dirty="0" smtClean="0"/>
              <a:t>Grade level probes – All students, monthly, to see how they are moving</a:t>
            </a:r>
            <a:r>
              <a:rPr lang="en-US" baseline="0" dirty="0" smtClean="0"/>
              <a:t> toward end-of-level goals</a:t>
            </a:r>
          </a:p>
          <a:p>
            <a:r>
              <a:rPr lang="en-US" baseline="0" dirty="0" smtClean="0"/>
              <a:t>Sub Skill probes – Students with intensive deficits in a specific computation skill, weekly, to see how they are moving towards</a:t>
            </a:r>
            <a:r>
              <a:rPr lang="en-US" b="1" baseline="0" dirty="0" smtClean="0"/>
              <a:t> mastery </a:t>
            </a:r>
            <a:r>
              <a:rPr lang="en-US" baseline="0" dirty="0" smtClean="0"/>
              <a:t>of that skill</a:t>
            </a:r>
            <a:endParaRPr lang="en-US" dirty="0"/>
          </a:p>
        </p:txBody>
      </p:sp>
      <p:sp>
        <p:nvSpPr>
          <p:cNvPr id="4" name="Slide Number Placeholder 3"/>
          <p:cNvSpPr>
            <a:spLocks noGrp="1"/>
          </p:cNvSpPr>
          <p:nvPr>
            <p:ph type="sldNum" sz="quarter" idx="10"/>
          </p:nvPr>
        </p:nvSpPr>
        <p:spPr/>
        <p:txBody>
          <a:bodyPr/>
          <a:lstStyle/>
          <a:p>
            <a:fld id="{DF8DFEAC-75C0-8949-B14B-413483ACC651}" type="slidenum">
              <a:rPr lang="en-US" smtClean="0"/>
              <a:t>28</a:t>
            </a:fld>
            <a:endParaRPr lang="en-US"/>
          </a:p>
        </p:txBody>
      </p:sp>
    </p:spTree>
    <p:extLst>
      <p:ext uri="{BB962C8B-B14F-4D97-AF65-F5344CB8AC3E}">
        <p14:creationId xmlns:p14="http://schemas.microsoft.com/office/powerpoint/2010/main" val="10315162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Sign in to your class; choose the “Scoring” tab at</a:t>
            </a:r>
            <a:r>
              <a:rPr lang="en-US" baseline="0" dirty="0" smtClean="0"/>
              <a:t> the top.  (Not all teachers have this level of access.  If you don’t, you can ask your Achievement Coach for this report we are going to pull.)</a:t>
            </a:r>
            <a:r>
              <a:rPr lang="en-US" dirty="0" smtClean="0"/>
              <a:t> </a:t>
            </a:r>
            <a:r>
              <a:rPr lang="en-US" baseline="0" dirty="0" smtClean="0"/>
              <a:t> C</a:t>
            </a:r>
            <a:r>
              <a:rPr lang="en-US" dirty="0" smtClean="0"/>
              <a:t>lick on the class M-CAP scores.</a:t>
            </a:r>
            <a:endParaRPr lang="en-US" dirty="0"/>
          </a:p>
        </p:txBody>
      </p:sp>
      <p:sp>
        <p:nvSpPr>
          <p:cNvPr id="4" name="Slide Number Placeholder 3"/>
          <p:cNvSpPr>
            <a:spLocks noGrp="1"/>
          </p:cNvSpPr>
          <p:nvPr>
            <p:ph type="sldNum" sz="quarter" idx="10"/>
          </p:nvPr>
        </p:nvSpPr>
        <p:spPr/>
        <p:txBody>
          <a:bodyPr/>
          <a:lstStyle/>
          <a:p>
            <a:fld id="{DF8DFEAC-75C0-8949-B14B-413483ACC651}" type="slidenum">
              <a:rPr lang="en-US" smtClean="0"/>
              <a:t>5</a:t>
            </a:fld>
            <a:endParaRPr lang="en-US"/>
          </a:p>
        </p:txBody>
      </p:sp>
    </p:spTree>
    <p:extLst>
      <p:ext uri="{BB962C8B-B14F-4D97-AF65-F5344CB8AC3E}">
        <p14:creationId xmlns:p14="http://schemas.microsoft.com/office/powerpoint/2010/main" val="34048204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DEFCFC-C887-524C-AA6B-9072B9753CBB}" type="slidenum">
              <a:rPr lang="en-US"/>
              <a:pPr/>
              <a:t>29</a:t>
            </a:fld>
            <a:endParaRPr lang="en-US"/>
          </a:p>
        </p:txBody>
      </p:sp>
      <p:sp>
        <p:nvSpPr>
          <p:cNvPr id="207874" name="Rectangle 2"/>
          <p:cNvSpPr>
            <a:spLocks noGrp="1" noRot="1" noChangeAspect="1" noChangeArrowheads="1" noTextEdit="1"/>
          </p:cNvSpPr>
          <p:nvPr>
            <p:ph type="sldImg"/>
          </p:nvPr>
        </p:nvSpPr>
        <p:spPr>
          <a:ln/>
        </p:spPr>
      </p:sp>
      <p:sp>
        <p:nvSpPr>
          <p:cNvPr id="2078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901B25-A3FB-EC44-BDCE-D9980055771E}" type="slidenum">
              <a:rPr lang="en-US"/>
              <a:pPr/>
              <a:t>32</a:t>
            </a:fld>
            <a:endParaRPr lang="en-US"/>
          </a:p>
        </p:txBody>
      </p:sp>
      <p:sp>
        <p:nvSpPr>
          <p:cNvPr id="23142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31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fld id="{587C7585-1ADD-3E46-A500-DBEA12161C2C}" type="slidenum">
              <a:rPr lang="en-US" sz="1200"/>
              <a:pPr eaLnBrk="1" hangingPunct="1"/>
              <a:t>34</a:t>
            </a:fld>
            <a:endParaRPr lang="en-US" sz="1200"/>
          </a:p>
        </p:txBody>
      </p:sp>
      <p:sp>
        <p:nvSpPr>
          <p:cNvPr id="47107" name="Rectangle 2"/>
          <p:cNvSpPr>
            <a:spLocks noGrp="1" noRot="1" noChangeAspect="1" noChangeArrowheads="1" noTextEdit="1"/>
          </p:cNvSpPr>
          <p:nvPr>
            <p:ph type="sldImg"/>
          </p:nvPr>
        </p:nvSpPr>
        <p:spPr>
          <a:xfrm>
            <a:off x="1147763" y="685800"/>
            <a:ext cx="4573587" cy="3430588"/>
          </a:xfrm>
          <a:ln/>
        </p:spPr>
      </p:sp>
      <p:sp>
        <p:nvSpPr>
          <p:cNvPr id="4710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cs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fld id="{5F6CFC7F-1E15-214B-AE9D-933012571FB5}" type="slidenum">
              <a:rPr lang="en-US" sz="1200"/>
              <a:pPr eaLnBrk="1" hangingPunct="1"/>
              <a:t>35</a:t>
            </a:fld>
            <a:endParaRPr lang="en-US" sz="1200"/>
          </a:p>
        </p:txBody>
      </p:sp>
      <p:sp>
        <p:nvSpPr>
          <p:cNvPr id="49155" name="Rectangle 2"/>
          <p:cNvSpPr>
            <a:spLocks noGrp="1" noRot="1" noChangeAspect="1" noChangeArrowheads="1" noTextEdit="1"/>
          </p:cNvSpPr>
          <p:nvPr>
            <p:ph type="sldImg"/>
          </p:nvPr>
        </p:nvSpPr>
        <p:spPr>
          <a:xfrm>
            <a:off x="1147763" y="685800"/>
            <a:ext cx="4573587" cy="3430588"/>
          </a:xfrm>
          <a:ln/>
        </p:spPr>
      </p:sp>
      <p:sp>
        <p:nvSpPr>
          <p:cNvPr id="49156"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r>
              <a:rPr lang="en-US" dirty="0" smtClean="0">
                <a:latin typeface="Arial" charset="0"/>
                <a:cs typeface="Arial" charset="0"/>
              </a:rPr>
              <a:t>What do you think is meant by “ten-ness”… what does this look</a:t>
            </a:r>
            <a:r>
              <a:rPr lang="en-US" baseline="0" dirty="0" smtClean="0">
                <a:latin typeface="Arial" charset="0"/>
                <a:cs typeface="Arial" charset="0"/>
              </a:rPr>
              <a:t> like in our students’ work?</a:t>
            </a:r>
            <a:endParaRPr lang="en-US" dirty="0">
              <a:latin typeface="Arial" charset="0"/>
              <a:cs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fld id="{C0B21406-9D54-D645-BD40-7D55F765AC4B}" type="slidenum">
              <a:rPr lang="en-US" sz="1200"/>
              <a:pPr eaLnBrk="1" hangingPunct="1"/>
              <a:t>36</a:t>
            </a:fld>
            <a:endParaRPr lang="en-US" sz="1200"/>
          </a:p>
        </p:txBody>
      </p:sp>
      <p:sp>
        <p:nvSpPr>
          <p:cNvPr id="92163" name="Slide Image Placeholder 1"/>
          <p:cNvSpPr>
            <a:spLocks noGrp="1" noRot="1" noChangeAspect="1" noTextEdit="1"/>
          </p:cNvSpPr>
          <p:nvPr>
            <p:ph type="sldImg"/>
          </p:nvPr>
        </p:nvSpPr>
        <p:spPr>
          <a:xfrm>
            <a:off x="1144588" y="685800"/>
            <a:ext cx="4572000" cy="3429000"/>
          </a:xfrm>
          <a:ln/>
        </p:spPr>
      </p:sp>
      <p:sp>
        <p:nvSpPr>
          <p:cNvPr id="9216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1432" tIns="45716" rIns="91432" bIns="45716"/>
          <a:lstStyle/>
          <a:p>
            <a:pPr eaLnBrk="1" hangingPunct="1"/>
            <a:endParaRPr lang="en-US">
              <a:latin typeface="Arial" charset="0"/>
              <a:cs typeface="Arial" charset="0"/>
            </a:endParaRPr>
          </a:p>
        </p:txBody>
      </p:sp>
      <p:sp>
        <p:nvSpPr>
          <p:cNvPr id="92165"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nchor="b"/>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r" eaLnBrk="1" hangingPunct="1"/>
            <a:fld id="{7A40B7D5-45EB-5546-B740-CE9FE593DBB5}" type="slidenum">
              <a:rPr lang="en-US" sz="1200"/>
              <a:pPr algn="r" eaLnBrk="1" hangingPunct="1"/>
              <a:t>36</a:t>
            </a:fld>
            <a:endParaRPr lang="en-US" sz="12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B24DFE-1289-3245-BA00-816759571209}" type="slidenum">
              <a:rPr lang="en-US"/>
              <a:pPr/>
              <a:t>37</a:t>
            </a:fld>
            <a:endParaRPr lang="en-US"/>
          </a:p>
        </p:txBody>
      </p:sp>
      <p:sp>
        <p:nvSpPr>
          <p:cNvPr id="41472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14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8F8607-3D22-1042-8E79-BC1361CCF04C}" type="slidenum">
              <a:rPr lang="en-US"/>
              <a:pPr/>
              <a:t>38</a:t>
            </a:fld>
            <a:endParaRPr lang="en-US"/>
          </a:p>
        </p:txBody>
      </p:sp>
      <p:sp>
        <p:nvSpPr>
          <p:cNvPr id="41677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16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80036B-B3C7-9C4A-BB5D-FDFFDF442F87}" type="slidenum">
              <a:rPr lang="en-US"/>
              <a:pPr/>
              <a:t>39</a:t>
            </a:fld>
            <a:endParaRPr lang="en-US"/>
          </a:p>
        </p:txBody>
      </p:sp>
      <p:sp>
        <p:nvSpPr>
          <p:cNvPr id="41881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18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65DCB5-408D-254D-9A0C-2DF045FA40A9}" type="slidenum">
              <a:rPr lang="en-US"/>
              <a:pPr/>
              <a:t>40</a:t>
            </a:fld>
            <a:endParaRPr lang="en-US"/>
          </a:p>
        </p:txBody>
      </p:sp>
      <p:sp>
        <p:nvSpPr>
          <p:cNvPr id="4208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20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8B831D-A646-EC47-9741-54D25AA36CEA}" type="slidenum">
              <a:rPr lang="en-US"/>
              <a:pPr/>
              <a:t>41</a:t>
            </a:fld>
            <a:endParaRPr lang="en-US"/>
          </a:p>
        </p:txBody>
      </p:sp>
      <p:sp>
        <p:nvSpPr>
          <p:cNvPr id="424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24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Identify which student/students you want to complete</a:t>
            </a:r>
            <a:r>
              <a:rPr lang="en-US" baseline="0" dirty="0" smtClean="0"/>
              <a:t> an item analysis for and click on “Item responses”.</a:t>
            </a:r>
            <a:endParaRPr lang="en-US" dirty="0"/>
          </a:p>
        </p:txBody>
      </p:sp>
      <p:sp>
        <p:nvSpPr>
          <p:cNvPr id="4" name="Slide Number Placeholder 3"/>
          <p:cNvSpPr>
            <a:spLocks noGrp="1"/>
          </p:cNvSpPr>
          <p:nvPr>
            <p:ph type="sldNum" sz="quarter" idx="10"/>
          </p:nvPr>
        </p:nvSpPr>
        <p:spPr/>
        <p:txBody>
          <a:bodyPr/>
          <a:lstStyle/>
          <a:p>
            <a:fld id="{DF8DFEAC-75C0-8949-B14B-413483ACC651}" type="slidenum">
              <a:rPr lang="en-US" smtClean="0"/>
              <a:t>6</a:t>
            </a:fld>
            <a:endParaRPr lang="en-US"/>
          </a:p>
        </p:txBody>
      </p:sp>
    </p:spTree>
    <p:extLst>
      <p:ext uri="{BB962C8B-B14F-4D97-AF65-F5344CB8AC3E}">
        <p14:creationId xmlns:p14="http://schemas.microsoft.com/office/powerpoint/2010/main" val="12956152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221621-EF3F-934E-8EE4-6084B08B9E64}" type="slidenum">
              <a:rPr lang="en-US"/>
              <a:pPr/>
              <a:t>42</a:t>
            </a:fld>
            <a:endParaRPr lang="en-US"/>
          </a:p>
        </p:txBody>
      </p:sp>
      <p:sp>
        <p:nvSpPr>
          <p:cNvPr id="42701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27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89FC46-C793-4F41-BE2A-EC67BF9B0D71}" type="slidenum">
              <a:rPr lang="en-US"/>
              <a:pPr/>
              <a:t>43</a:t>
            </a:fld>
            <a:endParaRPr lang="en-US"/>
          </a:p>
        </p:txBody>
      </p:sp>
      <p:sp>
        <p:nvSpPr>
          <p:cNvPr id="42905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29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3FD932-E224-4348-8382-B5213965E7AC}" type="slidenum">
              <a:rPr lang="en-US"/>
              <a:pPr/>
              <a:t>44</a:t>
            </a:fld>
            <a:endParaRPr lang="en-US"/>
          </a:p>
        </p:txBody>
      </p:sp>
      <p:sp>
        <p:nvSpPr>
          <p:cNvPr id="43110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31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4CBDC6-CF1D-364F-B2DE-32AB81B0F0A3}" type="slidenum">
              <a:rPr lang="en-US"/>
              <a:pPr/>
              <a:t>45</a:t>
            </a:fld>
            <a:endParaRPr lang="en-US"/>
          </a:p>
        </p:txBody>
      </p:sp>
      <p:sp>
        <p:nvSpPr>
          <p:cNvPr id="43315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33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8D2D59-E925-354A-8A8F-FC876B00909F}" type="slidenum">
              <a:rPr lang="en-US"/>
              <a:pPr/>
              <a:t>46</a:t>
            </a:fld>
            <a:endParaRPr lang="en-US"/>
          </a:p>
        </p:txBody>
      </p:sp>
      <p:sp>
        <p:nvSpPr>
          <p:cNvPr id="43520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35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363CD6-D5A7-2B4C-A780-0D40AFDC58F1}" type="slidenum">
              <a:rPr lang="en-US"/>
              <a:pPr/>
              <a:t>47</a:t>
            </a:fld>
            <a:endParaRPr lang="en-US"/>
          </a:p>
        </p:txBody>
      </p:sp>
      <p:sp>
        <p:nvSpPr>
          <p:cNvPr id="43725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37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7942BC-492C-D345-8C30-8F9119090E0E}" type="slidenum">
              <a:rPr lang="en-US"/>
              <a:pPr/>
              <a:t>48</a:t>
            </a:fld>
            <a:endParaRPr lang="en-US"/>
          </a:p>
        </p:txBody>
      </p:sp>
      <p:sp>
        <p:nvSpPr>
          <p:cNvPr id="20070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00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fld id="{744B1A4C-7B6C-1448-93D0-69D06649B0AE}" type="slidenum">
              <a:rPr lang="en-US" sz="1200"/>
              <a:pPr eaLnBrk="1" hangingPunct="1"/>
              <a:t>49</a:t>
            </a:fld>
            <a:endParaRPr lang="en-US" sz="1200"/>
          </a:p>
        </p:txBody>
      </p:sp>
      <p:sp>
        <p:nvSpPr>
          <p:cNvPr id="139267" name="Rectangle 2"/>
          <p:cNvSpPr>
            <a:spLocks noGrp="1" noRot="1" noChangeAspect="1" noChangeArrowheads="1" noTextEdit="1"/>
          </p:cNvSpPr>
          <p:nvPr>
            <p:ph type="sldImg"/>
          </p:nvPr>
        </p:nvSpPr>
        <p:spPr>
          <a:xfrm>
            <a:off x="1144588" y="685800"/>
            <a:ext cx="4572000" cy="3429000"/>
          </a:xfrm>
          <a:ln/>
        </p:spPr>
      </p:sp>
      <p:sp>
        <p:nvSpPr>
          <p:cNvPr id="139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sz="1000">
              <a:latin typeface="Arial" charset="0"/>
              <a:cs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what the Final Assessment looks like: Because we had a mid-term covering assessment and the first half of the course, the final is meant to represent our work from the second half of the course (intervention and </a:t>
            </a:r>
            <a:r>
              <a:rPr lang="en-US" baseline="0" dirty="0" err="1" smtClean="0"/>
              <a:t>RtI</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DF8DFEAC-75C0-8949-B14B-413483ACC651}" type="slidenum">
              <a:rPr lang="en-US" smtClean="0"/>
              <a:t>51</a:t>
            </a:fld>
            <a:endParaRPr lang="en-US"/>
          </a:p>
        </p:txBody>
      </p:sp>
    </p:spTree>
    <p:extLst>
      <p:ext uri="{BB962C8B-B14F-4D97-AF65-F5344CB8AC3E}">
        <p14:creationId xmlns:p14="http://schemas.microsoft.com/office/powerpoint/2010/main" val="21120280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8DFEAC-75C0-8949-B14B-413483ACC651}" type="slidenum">
              <a:rPr lang="en-US" smtClean="0"/>
              <a:t>7</a:t>
            </a:fld>
            <a:endParaRPr lang="en-US"/>
          </a:p>
        </p:txBody>
      </p:sp>
    </p:spTree>
    <p:extLst>
      <p:ext uri="{BB962C8B-B14F-4D97-AF65-F5344CB8AC3E}">
        <p14:creationId xmlns:p14="http://schemas.microsoft.com/office/powerpoint/2010/main" val="3993713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 to the “Reports” tab at the top of the page. </a:t>
            </a:r>
            <a:r>
              <a:rPr lang="en-US" baseline="0" dirty="0" smtClean="0"/>
              <a:t> Choose the Class Report “Class at a Glance” (the last report offered in the class section).</a:t>
            </a:r>
            <a:endParaRPr lang="en-US" dirty="0"/>
          </a:p>
        </p:txBody>
      </p:sp>
      <p:sp>
        <p:nvSpPr>
          <p:cNvPr id="4" name="Slide Number Placeholder 3"/>
          <p:cNvSpPr>
            <a:spLocks noGrp="1"/>
          </p:cNvSpPr>
          <p:nvPr>
            <p:ph type="sldNum" sz="quarter" idx="10"/>
          </p:nvPr>
        </p:nvSpPr>
        <p:spPr/>
        <p:txBody>
          <a:bodyPr/>
          <a:lstStyle/>
          <a:p>
            <a:fld id="{DF8DFEAC-75C0-8949-B14B-413483ACC651}" type="slidenum">
              <a:rPr lang="en-US" smtClean="0"/>
              <a:t>8</a:t>
            </a:fld>
            <a:endParaRPr lang="en-US"/>
          </a:p>
        </p:txBody>
      </p:sp>
    </p:spTree>
    <p:extLst>
      <p:ext uri="{BB962C8B-B14F-4D97-AF65-F5344CB8AC3E}">
        <p14:creationId xmlns:p14="http://schemas.microsoft.com/office/powerpoint/2010/main" val="1997812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every student that you have input</a:t>
            </a:r>
            <a:r>
              <a:rPr lang="en-US" baseline="0" dirty="0" smtClean="0"/>
              <a:t> the item analysis for, you can see “at-a-glance” how they performed in relation to the NCTM standards.  This is a nice way to identify how you might need to focus your curriculum content for the class.  In this case (granted there are only 2 student represented), the teacher would want to make sure that Algebra and Data Analysis content is covered especially well.</a:t>
            </a:r>
            <a:endParaRPr lang="en-US" dirty="0"/>
          </a:p>
        </p:txBody>
      </p:sp>
      <p:sp>
        <p:nvSpPr>
          <p:cNvPr id="4" name="Slide Number Placeholder 3"/>
          <p:cNvSpPr>
            <a:spLocks noGrp="1"/>
          </p:cNvSpPr>
          <p:nvPr>
            <p:ph type="sldNum" sz="quarter" idx="10"/>
          </p:nvPr>
        </p:nvSpPr>
        <p:spPr/>
        <p:txBody>
          <a:bodyPr/>
          <a:lstStyle/>
          <a:p>
            <a:fld id="{DF8DFEAC-75C0-8949-B14B-413483ACC651}" type="slidenum">
              <a:rPr lang="en-US" smtClean="0"/>
              <a:t>9</a:t>
            </a:fld>
            <a:endParaRPr lang="en-US"/>
          </a:p>
        </p:txBody>
      </p:sp>
    </p:spTree>
    <p:extLst>
      <p:ext uri="{BB962C8B-B14F-4D97-AF65-F5344CB8AC3E}">
        <p14:creationId xmlns:p14="http://schemas.microsoft.com/office/powerpoint/2010/main" val="3831847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look at the student level diagnosis,</a:t>
            </a:r>
            <a:r>
              <a:rPr lang="en-US" baseline="0" dirty="0" smtClean="0"/>
              <a:t> click on the student name in this report.</a:t>
            </a:r>
            <a:endParaRPr lang="en-US" dirty="0"/>
          </a:p>
        </p:txBody>
      </p:sp>
      <p:sp>
        <p:nvSpPr>
          <p:cNvPr id="4" name="Slide Number Placeholder 3"/>
          <p:cNvSpPr>
            <a:spLocks noGrp="1"/>
          </p:cNvSpPr>
          <p:nvPr>
            <p:ph type="sldNum" sz="quarter" idx="10"/>
          </p:nvPr>
        </p:nvSpPr>
        <p:spPr/>
        <p:txBody>
          <a:bodyPr/>
          <a:lstStyle/>
          <a:p>
            <a:fld id="{DF8DFEAC-75C0-8949-B14B-413483ACC651}" type="slidenum">
              <a:rPr lang="en-US" smtClean="0"/>
              <a:t>10</a:t>
            </a:fld>
            <a:endParaRPr lang="en-US"/>
          </a:p>
        </p:txBody>
      </p:sp>
    </p:spTree>
    <p:extLst>
      <p:ext uri="{BB962C8B-B14F-4D97-AF65-F5344CB8AC3E}">
        <p14:creationId xmlns:p14="http://schemas.microsoft.com/office/powerpoint/2010/main" val="8753639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“Student Instructional Planning Report”.  It shows (based on the MCAP results) the student’s areas of relative strength and weakness, as well as resources for reteach or remediation</a:t>
            </a:r>
            <a:r>
              <a:rPr lang="en-US" baseline="0" dirty="0" smtClean="0"/>
              <a:t> using our district math program, </a:t>
            </a:r>
            <a:r>
              <a:rPr lang="en-US" baseline="0" dirty="0" err="1" smtClean="0"/>
              <a:t>enVisionMATH</a:t>
            </a:r>
            <a:r>
              <a:rPr lang="en-US" baseline="0" dirty="0" smtClean="0"/>
              <a:t> and our district special education math program, Focus Math.</a:t>
            </a:r>
            <a:endParaRPr lang="en-US" dirty="0"/>
          </a:p>
        </p:txBody>
      </p:sp>
      <p:sp>
        <p:nvSpPr>
          <p:cNvPr id="4" name="Slide Number Placeholder 3"/>
          <p:cNvSpPr>
            <a:spLocks noGrp="1"/>
          </p:cNvSpPr>
          <p:nvPr>
            <p:ph type="sldNum" sz="quarter" idx="10"/>
          </p:nvPr>
        </p:nvSpPr>
        <p:spPr/>
        <p:txBody>
          <a:bodyPr/>
          <a:lstStyle/>
          <a:p>
            <a:fld id="{DF8DFEAC-75C0-8949-B14B-413483ACC651}" type="slidenum">
              <a:rPr lang="en-US" smtClean="0"/>
              <a:t>11</a:t>
            </a:fld>
            <a:endParaRPr lang="en-US"/>
          </a:p>
        </p:txBody>
      </p:sp>
    </p:spTree>
    <p:extLst>
      <p:ext uri="{BB962C8B-B14F-4D97-AF65-F5344CB8AC3E}">
        <p14:creationId xmlns:p14="http://schemas.microsoft.com/office/powerpoint/2010/main" val="24950626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 is on the next slide</a:t>
            </a:r>
            <a:endParaRPr lang="en-US" dirty="0"/>
          </a:p>
        </p:txBody>
      </p:sp>
      <p:sp>
        <p:nvSpPr>
          <p:cNvPr id="4" name="Slide Number Placeholder 3"/>
          <p:cNvSpPr>
            <a:spLocks noGrp="1"/>
          </p:cNvSpPr>
          <p:nvPr>
            <p:ph type="sldNum" sz="quarter" idx="10"/>
          </p:nvPr>
        </p:nvSpPr>
        <p:spPr/>
        <p:txBody>
          <a:bodyPr/>
          <a:lstStyle/>
          <a:p>
            <a:fld id="{DF8DFEAC-75C0-8949-B14B-413483ACC651}" type="slidenum">
              <a:rPr lang="en-US" smtClean="0"/>
              <a:t>12</a:t>
            </a:fld>
            <a:endParaRPr lang="en-US"/>
          </a:p>
        </p:txBody>
      </p:sp>
    </p:spTree>
    <p:extLst>
      <p:ext uri="{BB962C8B-B14F-4D97-AF65-F5344CB8AC3E}">
        <p14:creationId xmlns:p14="http://schemas.microsoft.com/office/powerpoint/2010/main" val="3619956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B76EE42-0226-7542-923B-C7F998E33EB6}" type="datetimeFigureOut">
              <a:rPr lang="en-US" smtClean="0"/>
              <a:t>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1ABD3-DE4E-C24E-B01B-4D1FA316E946}" type="slidenum">
              <a:rPr lang="en-US" smtClean="0"/>
              <a:t>‹#›</a:t>
            </a:fld>
            <a:endParaRPr lang="en-US"/>
          </a:p>
        </p:txBody>
      </p:sp>
    </p:spTree>
    <p:extLst>
      <p:ext uri="{BB962C8B-B14F-4D97-AF65-F5344CB8AC3E}">
        <p14:creationId xmlns:p14="http://schemas.microsoft.com/office/powerpoint/2010/main" val="3366066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76EE42-0226-7542-923B-C7F998E33EB6}" type="datetimeFigureOut">
              <a:rPr lang="en-US" smtClean="0"/>
              <a:t>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1ABD3-DE4E-C24E-B01B-4D1FA316E946}" type="slidenum">
              <a:rPr lang="en-US" smtClean="0"/>
              <a:t>‹#›</a:t>
            </a:fld>
            <a:endParaRPr lang="en-US"/>
          </a:p>
        </p:txBody>
      </p:sp>
    </p:spTree>
    <p:extLst>
      <p:ext uri="{BB962C8B-B14F-4D97-AF65-F5344CB8AC3E}">
        <p14:creationId xmlns:p14="http://schemas.microsoft.com/office/powerpoint/2010/main" val="15977439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76EE42-0226-7542-923B-C7F998E33EB6}" type="datetimeFigureOut">
              <a:rPr lang="en-US" smtClean="0"/>
              <a:t>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1ABD3-DE4E-C24E-B01B-4D1FA316E946}" type="slidenum">
              <a:rPr lang="en-US" smtClean="0"/>
              <a:t>‹#›</a:t>
            </a:fld>
            <a:endParaRPr lang="en-US"/>
          </a:p>
        </p:txBody>
      </p:sp>
    </p:spTree>
    <p:extLst>
      <p:ext uri="{BB962C8B-B14F-4D97-AF65-F5344CB8AC3E}">
        <p14:creationId xmlns:p14="http://schemas.microsoft.com/office/powerpoint/2010/main" val="3719533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76EE42-0226-7542-923B-C7F998E33EB6}" type="datetimeFigureOut">
              <a:rPr lang="en-US" smtClean="0"/>
              <a:t>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1ABD3-DE4E-C24E-B01B-4D1FA316E946}" type="slidenum">
              <a:rPr lang="en-US" smtClean="0"/>
              <a:t>‹#›</a:t>
            </a:fld>
            <a:endParaRPr lang="en-US"/>
          </a:p>
        </p:txBody>
      </p:sp>
    </p:spTree>
    <p:extLst>
      <p:ext uri="{BB962C8B-B14F-4D97-AF65-F5344CB8AC3E}">
        <p14:creationId xmlns:p14="http://schemas.microsoft.com/office/powerpoint/2010/main" val="1687669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76EE42-0226-7542-923B-C7F998E33EB6}" type="datetimeFigureOut">
              <a:rPr lang="en-US" smtClean="0"/>
              <a:t>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1ABD3-DE4E-C24E-B01B-4D1FA316E946}" type="slidenum">
              <a:rPr lang="en-US" smtClean="0"/>
              <a:t>‹#›</a:t>
            </a:fld>
            <a:endParaRPr lang="en-US"/>
          </a:p>
        </p:txBody>
      </p:sp>
    </p:spTree>
    <p:extLst>
      <p:ext uri="{BB962C8B-B14F-4D97-AF65-F5344CB8AC3E}">
        <p14:creationId xmlns:p14="http://schemas.microsoft.com/office/powerpoint/2010/main" val="13289854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B76EE42-0226-7542-923B-C7F998E33EB6}" type="datetimeFigureOut">
              <a:rPr lang="en-US" smtClean="0"/>
              <a:t>11/2/11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21ABD3-DE4E-C24E-B01B-4D1FA316E946}" type="slidenum">
              <a:rPr lang="en-US" smtClean="0"/>
              <a:t>‹#›</a:t>
            </a:fld>
            <a:endParaRPr lang="en-US"/>
          </a:p>
        </p:txBody>
      </p:sp>
    </p:spTree>
    <p:extLst>
      <p:ext uri="{BB962C8B-B14F-4D97-AF65-F5344CB8AC3E}">
        <p14:creationId xmlns:p14="http://schemas.microsoft.com/office/powerpoint/2010/main" val="234727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B76EE42-0226-7542-923B-C7F998E33EB6}" type="datetimeFigureOut">
              <a:rPr lang="en-US" smtClean="0"/>
              <a:t>11/2/11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21ABD3-DE4E-C24E-B01B-4D1FA316E946}" type="slidenum">
              <a:rPr lang="en-US" smtClean="0"/>
              <a:t>‹#›</a:t>
            </a:fld>
            <a:endParaRPr lang="en-US"/>
          </a:p>
        </p:txBody>
      </p:sp>
    </p:spTree>
    <p:extLst>
      <p:ext uri="{BB962C8B-B14F-4D97-AF65-F5344CB8AC3E}">
        <p14:creationId xmlns:p14="http://schemas.microsoft.com/office/powerpoint/2010/main" val="2142068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B76EE42-0226-7542-923B-C7F998E33EB6}" type="datetimeFigureOut">
              <a:rPr lang="en-US" smtClean="0"/>
              <a:t>11/2/11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21ABD3-DE4E-C24E-B01B-4D1FA316E946}" type="slidenum">
              <a:rPr lang="en-US" smtClean="0"/>
              <a:t>‹#›</a:t>
            </a:fld>
            <a:endParaRPr lang="en-US"/>
          </a:p>
        </p:txBody>
      </p:sp>
    </p:spTree>
    <p:extLst>
      <p:ext uri="{BB962C8B-B14F-4D97-AF65-F5344CB8AC3E}">
        <p14:creationId xmlns:p14="http://schemas.microsoft.com/office/powerpoint/2010/main" val="1441822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76EE42-0226-7542-923B-C7F998E33EB6}" type="datetimeFigureOut">
              <a:rPr lang="en-US" smtClean="0"/>
              <a:t>11/2/11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21ABD3-DE4E-C24E-B01B-4D1FA316E946}" type="slidenum">
              <a:rPr lang="en-US" smtClean="0"/>
              <a:t>‹#›</a:t>
            </a:fld>
            <a:endParaRPr lang="en-US"/>
          </a:p>
        </p:txBody>
      </p:sp>
    </p:spTree>
    <p:extLst>
      <p:ext uri="{BB962C8B-B14F-4D97-AF65-F5344CB8AC3E}">
        <p14:creationId xmlns:p14="http://schemas.microsoft.com/office/powerpoint/2010/main" val="2819460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76EE42-0226-7542-923B-C7F998E33EB6}" type="datetimeFigureOut">
              <a:rPr lang="en-US" smtClean="0"/>
              <a:t>11/2/11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21ABD3-DE4E-C24E-B01B-4D1FA316E946}" type="slidenum">
              <a:rPr lang="en-US" smtClean="0"/>
              <a:t>‹#›</a:t>
            </a:fld>
            <a:endParaRPr lang="en-US"/>
          </a:p>
        </p:txBody>
      </p:sp>
    </p:spTree>
    <p:extLst>
      <p:ext uri="{BB962C8B-B14F-4D97-AF65-F5344CB8AC3E}">
        <p14:creationId xmlns:p14="http://schemas.microsoft.com/office/powerpoint/2010/main" val="484076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76EE42-0226-7542-923B-C7F998E33EB6}" type="datetimeFigureOut">
              <a:rPr lang="en-US" smtClean="0"/>
              <a:t>11/2/11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21ABD3-DE4E-C24E-B01B-4D1FA316E946}" type="slidenum">
              <a:rPr lang="en-US" smtClean="0"/>
              <a:t>‹#›</a:t>
            </a:fld>
            <a:endParaRPr lang="en-US"/>
          </a:p>
        </p:txBody>
      </p:sp>
    </p:spTree>
    <p:extLst>
      <p:ext uri="{BB962C8B-B14F-4D97-AF65-F5344CB8AC3E}">
        <p14:creationId xmlns:p14="http://schemas.microsoft.com/office/powerpoint/2010/main" val="18158012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76EE42-0226-7542-923B-C7F998E33EB6}" type="datetimeFigureOut">
              <a:rPr lang="en-US" smtClean="0"/>
              <a:t>11/2/11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21ABD3-DE4E-C24E-B01B-4D1FA316E946}" type="slidenum">
              <a:rPr lang="en-US" smtClean="0"/>
              <a:t>‹#›</a:t>
            </a:fld>
            <a:endParaRPr lang="en-US"/>
          </a:p>
        </p:txBody>
      </p:sp>
    </p:spTree>
    <p:extLst>
      <p:ext uri="{BB962C8B-B14F-4D97-AF65-F5344CB8AC3E}">
        <p14:creationId xmlns:p14="http://schemas.microsoft.com/office/powerpoint/2010/main" val="23690368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7.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wmf"/></Relationships>
</file>

<file path=ppt/slides/_rels/slide34.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18.wmf"/><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18.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20.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2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22.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23.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24.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urveymonkey.com/s/CSDMATH"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EDUC 5555:</a:t>
            </a:r>
            <a:br>
              <a:rPr lang="en-US" dirty="0" smtClean="0"/>
            </a:br>
            <a:r>
              <a:rPr lang="en-US" dirty="0" smtClean="0"/>
              <a:t>Assessment &amp; Intervention</a:t>
            </a:r>
            <a:endParaRPr lang="en-US" dirty="0"/>
          </a:p>
        </p:txBody>
      </p:sp>
      <p:sp>
        <p:nvSpPr>
          <p:cNvPr id="3" name="Subtitle 2"/>
          <p:cNvSpPr>
            <a:spLocks noGrp="1"/>
          </p:cNvSpPr>
          <p:nvPr>
            <p:ph type="subTitle" idx="1"/>
          </p:nvPr>
        </p:nvSpPr>
        <p:spPr/>
        <p:txBody>
          <a:bodyPr>
            <a:normAutofit fontScale="92500"/>
          </a:bodyPr>
          <a:lstStyle/>
          <a:p>
            <a:r>
              <a:rPr lang="en-US" dirty="0" smtClean="0"/>
              <a:t>Class 10</a:t>
            </a:r>
          </a:p>
          <a:p>
            <a:r>
              <a:rPr lang="en-US" dirty="0" smtClean="0"/>
              <a:t>Tier 2 &amp; 3</a:t>
            </a:r>
          </a:p>
          <a:p>
            <a:r>
              <a:rPr lang="en-US" dirty="0" smtClean="0">
                <a:solidFill>
                  <a:srgbClr val="0000FF"/>
                </a:solidFill>
              </a:rPr>
              <a:t>Supplemental and Intensive Instruction</a:t>
            </a:r>
            <a:endParaRPr lang="en-US" dirty="0">
              <a:solidFill>
                <a:srgbClr val="0000FF"/>
              </a:solidFill>
            </a:endParaRPr>
          </a:p>
        </p:txBody>
      </p:sp>
    </p:spTree>
    <p:extLst>
      <p:ext uri="{BB962C8B-B14F-4D97-AF65-F5344CB8AC3E}">
        <p14:creationId xmlns:p14="http://schemas.microsoft.com/office/powerpoint/2010/main" val="41015225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level look</a:t>
            </a:r>
            <a:endParaRPr lang="en-US" dirty="0"/>
          </a:p>
        </p:txBody>
      </p:sp>
      <p:pic>
        <p:nvPicPr>
          <p:cNvPr id="4" name="Content Placeholder 3" descr="Screen shot 2011-10-29 at 10.53.46 AM.png"/>
          <p:cNvPicPr>
            <a:picLocks noGrp="1" noChangeAspect="1"/>
          </p:cNvPicPr>
          <p:nvPr>
            <p:ph idx="1"/>
          </p:nvPr>
        </p:nvPicPr>
        <p:blipFill>
          <a:blip r:embed="rId3">
            <a:extLst>
              <a:ext uri="{28A0092B-C50C-407E-A947-70E740481C1C}">
                <a14:useLocalDpi xmlns:a14="http://schemas.microsoft.com/office/drawing/2010/main" val="0"/>
              </a:ext>
            </a:extLst>
          </a:blip>
          <a:srcRect l="-2384" r="-2384"/>
          <a:stretch>
            <a:fillRect/>
          </a:stretch>
        </p:blipFill>
        <p:spPr/>
      </p:pic>
      <p:sp>
        <p:nvSpPr>
          <p:cNvPr id="5" name="TextBox 4"/>
          <p:cNvSpPr txBox="1"/>
          <p:nvPr/>
        </p:nvSpPr>
        <p:spPr>
          <a:xfrm>
            <a:off x="457200" y="5999956"/>
            <a:ext cx="2696642" cy="584776"/>
          </a:xfrm>
          <a:prstGeom prst="rect">
            <a:avLst/>
          </a:prstGeom>
          <a:noFill/>
        </p:spPr>
        <p:txBody>
          <a:bodyPr wrap="square" rtlCol="0">
            <a:spAutoFit/>
          </a:bodyPr>
          <a:lstStyle/>
          <a:p>
            <a:r>
              <a:rPr lang="en-US" sz="3200" dirty="0" smtClean="0">
                <a:solidFill>
                  <a:srgbClr val="0000FF"/>
                </a:solidFill>
                <a:latin typeface="Abadi MT Condensed Extra Bold"/>
                <a:cs typeface="Abadi MT Condensed Extra Bold"/>
              </a:rPr>
              <a:t>Option #1</a:t>
            </a:r>
            <a:endParaRPr lang="en-US" sz="3200" dirty="0">
              <a:solidFill>
                <a:srgbClr val="0000FF"/>
              </a:solidFill>
              <a:latin typeface="Abadi MT Condensed Extra Bold"/>
              <a:cs typeface="Abadi MT Condensed Extra Bold"/>
            </a:endParaRPr>
          </a:p>
        </p:txBody>
      </p:sp>
    </p:spTree>
    <p:extLst>
      <p:ext uri="{BB962C8B-B14F-4D97-AF65-F5344CB8AC3E}">
        <p14:creationId xmlns:p14="http://schemas.microsoft.com/office/powerpoint/2010/main" val="264575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IMSweb  Charting the path to literacy..png"/>
          <p:cNvPicPr>
            <a:picLocks noGrp="1" noChangeAspect="1"/>
          </p:cNvPicPr>
          <p:nvPr>
            <p:ph idx="1"/>
          </p:nvPr>
        </p:nvPicPr>
        <p:blipFill>
          <a:blip r:embed="rId3">
            <a:extLst>
              <a:ext uri="{28A0092B-C50C-407E-A947-70E740481C1C}">
                <a14:useLocalDpi xmlns:a14="http://schemas.microsoft.com/office/drawing/2010/main" val="0"/>
              </a:ext>
            </a:extLst>
          </a:blip>
          <a:srcRect l="-59750" r="-59750"/>
          <a:stretch>
            <a:fillRect/>
          </a:stretch>
        </p:blipFill>
        <p:spPr>
          <a:xfrm>
            <a:off x="-2710413" y="-103378"/>
            <a:ext cx="12472347" cy="6859310"/>
          </a:xfrm>
        </p:spPr>
      </p:pic>
      <p:pic>
        <p:nvPicPr>
          <p:cNvPr id="5" name="Picture 4" descr="Screen shot 2011-10-29 at 11.05.04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99200" y="2679700"/>
            <a:ext cx="2247900" cy="796724"/>
          </a:xfrm>
          <a:prstGeom prst="rect">
            <a:avLst/>
          </a:prstGeom>
        </p:spPr>
      </p:pic>
      <p:pic>
        <p:nvPicPr>
          <p:cNvPr id="6" name="Picture 5" descr="Screen shot 2011-10-29 at 11.04.40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99200" y="1130299"/>
            <a:ext cx="2654300" cy="625359"/>
          </a:xfrm>
          <a:prstGeom prst="rect">
            <a:avLst/>
          </a:prstGeom>
        </p:spPr>
      </p:pic>
      <p:cxnSp>
        <p:nvCxnSpPr>
          <p:cNvPr id="8" name="Straight Arrow Connector 7"/>
          <p:cNvCxnSpPr/>
          <p:nvPr/>
        </p:nvCxnSpPr>
        <p:spPr>
          <a:xfrm>
            <a:off x="6299200" y="2032000"/>
            <a:ext cx="546100" cy="64770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V="1">
            <a:off x="4826000" y="1308100"/>
            <a:ext cx="1473200" cy="447558"/>
          </a:xfrm>
          <a:prstGeom prst="straightConnector1">
            <a:avLst/>
          </a:prstGeom>
          <a:ln w="38100" cmpd="sng">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6159500" y="6273224"/>
            <a:ext cx="2696642" cy="584776"/>
          </a:xfrm>
          <a:prstGeom prst="rect">
            <a:avLst/>
          </a:prstGeom>
          <a:noFill/>
        </p:spPr>
        <p:txBody>
          <a:bodyPr wrap="square" rtlCol="0">
            <a:spAutoFit/>
          </a:bodyPr>
          <a:lstStyle/>
          <a:p>
            <a:r>
              <a:rPr lang="en-US" sz="3200" dirty="0" smtClean="0">
                <a:solidFill>
                  <a:srgbClr val="0000FF"/>
                </a:solidFill>
                <a:latin typeface="Abadi MT Condensed Extra Bold"/>
                <a:cs typeface="Abadi MT Condensed Extra Bold"/>
              </a:rPr>
              <a:t>Option #1</a:t>
            </a:r>
            <a:endParaRPr lang="en-US" sz="3200" dirty="0">
              <a:solidFill>
                <a:srgbClr val="0000FF"/>
              </a:solidFill>
              <a:latin typeface="Abadi MT Condensed Extra Bold"/>
              <a:cs typeface="Abadi MT Condensed Extra Bold"/>
            </a:endParaRPr>
          </a:p>
        </p:txBody>
      </p:sp>
    </p:spTree>
    <p:extLst>
      <p:ext uri="{BB962C8B-B14F-4D97-AF65-F5344CB8AC3E}">
        <p14:creationId xmlns:p14="http://schemas.microsoft.com/office/powerpoint/2010/main" val="1524693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Another look at M-CAP item analysis</a:t>
            </a:r>
            <a:endParaRPr lang="en-US" dirty="0"/>
          </a:p>
        </p:txBody>
      </p:sp>
      <p:sp>
        <p:nvSpPr>
          <p:cNvPr id="3" name="Content Placeholder 2"/>
          <p:cNvSpPr>
            <a:spLocks noGrp="1"/>
          </p:cNvSpPr>
          <p:nvPr>
            <p:ph idx="1"/>
          </p:nvPr>
        </p:nvSpPr>
        <p:spPr/>
        <p:txBody>
          <a:bodyPr/>
          <a:lstStyle/>
          <a:p>
            <a:r>
              <a:rPr lang="en-US" dirty="0" smtClean="0"/>
              <a:t>Included in this class’s materials are the reports for Grades 2-6 M-CAP tests, showing what each test item is testing for, and giving instructional recommendations for each test item.</a:t>
            </a:r>
          </a:p>
          <a:p>
            <a:r>
              <a:rPr lang="en-US" dirty="0" smtClean="0"/>
              <a:t>Teachers could use these reports as “blue prints” for identifying student needs or weaknesses</a:t>
            </a:r>
            <a:endParaRPr lang="en-US" dirty="0"/>
          </a:p>
        </p:txBody>
      </p:sp>
      <p:sp>
        <p:nvSpPr>
          <p:cNvPr id="4" name="TextBox 3"/>
          <p:cNvSpPr txBox="1"/>
          <p:nvPr/>
        </p:nvSpPr>
        <p:spPr>
          <a:xfrm>
            <a:off x="457200" y="5999956"/>
            <a:ext cx="2696642" cy="584776"/>
          </a:xfrm>
          <a:prstGeom prst="rect">
            <a:avLst/>
          </a:prstGeom>
          <a:noFill/>
        </p:spPr>
        <p:txBody>
          <a:bodyPr wrap="square" rtlCol="0">
            <a:spAutoFit/>
          </a:bodyPr>
          <a:lstStyle/>
          <a:p>
            <a:r>
              <a:rPr lang="en-US" sz="3200" dirty="0" smtClean="0">
                <a:solidFill>
                  <a:srgbClr val="0000FF"/>
                </a:solidFill>
                <a:latin typeface="Abadi MT Condensed Extra Bold"/>
                <a:cs typeface="Abadi MT Condensed Extra Bold"/>
              </a:rPr>
              <a:t>Option #2</a:t>
            </a:r>
            <a:endParaRPr lang="en-US" sz="3200" dirty="0">
              <a:solidFill>
                <a:srgbClr val="0000FF"/>
              </a:solidFill>
              <a:latin typeface="Abadi MT Condensed Extra Bold"/>
              <a:cs typeface="Abadi MT Condensed Extra Bold"/>
            </a:endParaRPr>
          </a:p>
        </p:txBody>
      </p:sp>
    </p:spTree>
    <p:extLst>
      <p:ext uri="{BB962C8B-B14F-4D97-AF65-F5344CB8AC3E}">
        <p14:creationId xmlns:p14="http://schemas.microsoft.com/office/powerpoint/2010/main" val="6584517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Item Analysis using MCAP</a:t>
            </a:r>
            <a:endParaRPr lang="en-US" dirty="0"/>
          </a:p>
        </p:txBody>
      </p:sp>
      <p:pic>
        <p:nvPicPr>
          <p:cNvPr id="4" name="Content Placeholder 3" descr="Screen shot 2011-10-17 at 10.05.08 PM.png"/>
          <p:cNvPicPr>
            <a:picLocks noGrp="1" noChangeAspect="1"/>
          </p:cNvPicPr>
          <p:nvPr>
            <p:ph idx="1"/>
          </p:nvPr>
        </p:nvPicPr>
        <p:blipFill>
          <a:blip r:embed="rId3">
            <a:extLst>
              <a:ext uri="{28A0092B-C50C-407E-A947-70E740481C1C}">
                <a14:useLocalDpi xmlns:a14="http://schemas.microsoft.com/office/drawing/2010/main" val="0"/>
              </a:ext>
            </a:extLst>
          </a:blip>
          <a:srcRect t="9032" b="9032"/>
          <a:stretch>
            <a:fillRect/>
          </a:stretch>
        </p:blipFill>
        <p:spPr/>
      </p:pic>
      <p:sp>
        <p:nvSpPr>
          <p:cNvPr id="5" name="TextBox 4"/>
          <p:cNvSpPr txBox="1"/>
          <p:nvPr/>
        </p:nvSpPr>
        <p:spPr>
          <a:xfrm>
            <a:off x="457200" y="5999956"/>
            <a:ext cx="2696642" cy="584776"/>
          </a:xfrm>
          <a:prstGeom prst="rect">
            <a:avLst/>
          </a:prstGeom>
          <a:noFill/>
        </p:spPr>
        <p:txBody>
          <a:bodyPr wrap="square" rtlCol="0">
            <a:spAutoFit/>
          </a:bodyPr>
          <a:lstStyle/>
          <a:p>
            <a:r>
              <a:rPr lang="en-US" sz="3200" dirty="0" smtClean="0">
                <a:solidFill>
                  <a:srgbClr val="0000FF"/>
                </a:solidFill>
                <a:latin typeface="Abadi MT Condensed Extra Bold"/>
                <a:cs typeface="Abadi MT Condensed Extra Bold"/>
              </a:rPr>
              <a:t>Option #2</a:t>
            </a:r>
            <a:endParaRPr lang="en-US" sz="3200" dirty="0">
              <a:solidFill>
                <a:srgbClr val="0000FF"/>
              </a:solidFill>
              <a:latin typeface="Abadi MT Condensed Extra Bold"/>
              <a:cs typeface="Abadi MT Condensed Extra Bold"/>
            </a:endParaRPr>
          </a:p>
        </p:txBody>
      </p:sp>
    </p:spTree>
    <p:extLst>
      <p:ext uri="{BB962C8B-B14F-4D97-AF65-F5344CB8AC3E}">
        <p14:creationId xmlns:p14="http://schemas.microsoft.com/office/powerpoint/2010/main" val="6214133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Jigsaw Activity</a:t>
            </a:r>
            <a:endParaRPr lang="en-US" dirty="0"/>
          </a:p>
        </p:txBody>
      </p:sp>
      <p:pic>
        <p:nvPicPr>
          <p:cNvPr id="4" name="Content Placeholder 3" descr="Screen shot 2011-10-29 at 8.04.23 PM.png"/>
          <p:cNvPicPr>
            <a:picLocks noGrp="1" noChangeAspect="1"/>
          </p:cNvPicPr>
          <p:nvPr>
            <p:ph idx="1"/>
          </p:nvPr>
        </p:nvPicPr>
        <p:blipFill>
          <a:blip r:embed="rId3">
            <a:extLst>
              <a:ext uri="{28A0092B-C50C-407E-A947-70E740481C1C}">
                <a14:useLocalDpi xmlns:a14="http://schemas.microsoft.com/office/drawing/2010/main" val="0"/>
              </a:ext>
            </a:extLst>
          </a:blip>
          <a:srcRect t="-43052" b="-43052"/>
          <a:stretch>
            <a:fillRect/>
          </a:stretch>
        </p:blipFill>
        <p:spPr/>
      </p:pic>
    </p:spTree>
    <p:extLst>
      <p:ext uri="{BB962C8B-B14F-4D97-AF65-F5344CB8AC3E}">
        <p14:creationId xmlns:p14="http://schemas.microsoft.com/office/powerpoint/2010/main" val="27252832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b="1" i="1" dirty="0"/>
              <a:t>Assisting Students Struggling </a:t>
            </a:r>
            <a:r>
              <a:rPr lang="en-US" sz="2000" b="1" i="1" dirty="0" smtClean="0"/>
              <a:t>with </a:t>
            </a:r>
            <a:r>
              <a:rPr lang="en-US" sz="2000" b="1" i="1" dirty="0"/>
              <a:t>Mathematics: </a:t>
            </a:r>
            <a:r>
              <a:rPr lang="en-US" sz="2000" b="1" i="1" dirty="0" smtClean="0"/>
              <a:t/>
            </a:r>
            <a:br>
              <a:rPr lang="en-US" sz="2000" b="1" i="1" dirty="0" smtClean="0"/>
            </a:br>
            <a:r>
              <a:rPr lang="en-US" sz="2000" b="1" i="1" dirty="0" smtClean="0"/>
              <a:t>Response </a:t>
            </a:r>
            <a:r>
              <a:rPr lang="en-US" sz="2000" b="1" i="1" dirty="0"/>
              <a:t>to </a:t>
            </a:r>
            <a:r>
              <a:rPr lang="en-US" sz="2000" b="1" i="1" dirty="0" smtClean="0"/>
              <a:t>Intervention </a:t>
            </a:r>
            <a:r>
              <a:rPr lang="en-US" sz="2000" b="1" i="1" dirty="0"/>
              <a:t>(</a:t>
            </a:r>
            <a:r>
              <a:rPr lang="en-US" sz="2000" b="1" i="1" dirty="0" err="1"/>
              <a:t>RtI</a:t>
            </a:r>
            <a:r>
              <a:rPr lang="en-US" sz="2000" b="1" i="1" dirty="0"/>
              <a:t>) for Elementary </a:t>
            </a:r>
            <a:r>
              <a:rPr lang="en-US" sz="2000" b="1" i="1" dirty="0" smtClean="0"/>
              <a:t>and </a:t>
            </a:r>
            <a:r>
              <a:rPr lang="en-US" sz="2000" b="1" i="1" dirty="0"/>
              <a:t>Middle Schools</a:t>
            </a:r>
          </a:p>
        </p:txBody>
      </p:sp>
      <p:sp>
        <p:nvSpPr>
          <p:cNvPr id="3" name="Content Placeholder 2"/>
          <p:cNvSpPr>
            <a:spLocks noGrp="1"/>
          </p:cNvSpPr>
          <p:nvPr>
            <p:ph idx="1"/>
          </p:nvPr>
        </p:nvSpPr>
        <p:spPr/>
        <p:txBody>
          <a:bodyPr>
            <a:normAutofit fontScale="92500" lnSpcReduction="10000"/>
          </a:bodyPr>
          <a:lstStyle/>
          <a:p>
            <a:r>
              <a:rPr lang="en-US" dirty="0" smtClean="0"/>
              <a:t>As a whole class, review pages 5-7, </a:t>
            </a:r>
            <a:r>
              <a:rPr lang="en-US" dirty="0"/>
              <a:t>beginning with </a:t>
            </a:r>
            <a:r>
              <a:rPr lang="en-US" dirty="0" smtClean="0"/>
              <a:t>“</a:t>
            </a:r>
            <a:r>
              <a:rPr lang="en-US" b="1" dirty="0" smtClean="0"/>
              <a:t>Summary </a:t>
            </a:r>
            <a:r>
              <a:rPr lang="en-US" b="1" dirty="0"/>
              <a:t>of the </a:t>
            </a:r>
            <a:r>
              <a:rPr lang="en-US" b="1" dirty="0" smtClean="0"/>
              <a:t>Recommendations</a:t>
            </a:r>
            <a:r>
              <a:rPr lang="en-US" dirty="0" smtClean="0"/>
              <a:t>”</a:t>
            </a:r>
            <a:endParaRPr lang="en-US" dirty="0"/>
          </a:p>
          <a:p>
            <a:r>
              <a:rPr lang="en-US" dirty="0" smtClean="0"/>
              <a:t>On pages 11-12, the 8 recommendations are listed; Assign small groups or partners one of the 8 recommendations</a:t>
            </a:r>
          </a:p>
          <a:p>
            <a:r>
              <a:rPr lang="en-US" dirty="0" smtClean="0"/>
              <a:t>Each recommendation needs to be read through, focusing on these 3 main ideas: </a:t>
            </a:r>
          </a:p>
          <a:p>
            <a:pPr lvl="1"/>
            <a:r>
              <a:rPr lang="en-US" dirty="0" smtClean="0"/>
              <a:t>What the recommendation is</a:t>
            </a:r>
          </a:p>
          <a:p>
            <a:pPr lvl="1"/>
            <a:r>
              <a:rPr lang="en-US" dirty="0" smtClean="0"/>
              <a:t>How </a:t>
            </a:r>
            <a:r>
              <a:rPr lang="en-US" dirty="0"/>
              <a:t>to carry out this </a:t>
            </a:r>
            <a:r>
              <a:rPr lang="en-US" dirty="0" smtClean="0"/>
              <a:t>recommendation</a:t>
            </a:r>
            <a:endParaRPr lang="en-US" dirty="0"/>
          </a:p>
          <a:p>
            <a:pPr lvl="1"/>
            <a:r>
              <a:rPr lang="en-US" dirty="0"/>
              <a:t>Potential roadblocks and </a:t>
            </a:r>
            <a:r>
              <a:rPr lang="en-US" dirty="0" smtClean="0"/>
              <a:t>solutions</a:t>
            </a:r>
          </a:p>
          <a:p>
            <a:pPr lvl="1"/>
            <a:endParaRPr lang="en-US" dirty="0"/>
          </a:p>
        </p:txBody>
      </p:sp>
    </p:spTree>
    <p:extLst>
      <p:ext uri="{BB962C8B-B14F-4D97-AF65-F5344CB8AC3E}">
        <p14:creationId xmlns:p14="http://schemas.microsoft.com/office/powerpoint/2010/main" val="37519201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Screen shot 2011-10-29 at 5.41.40 PM.png"/>
          <p:cNvPicPr>
            <a:picLocks noGrp="1" noChangeAspect="1"/>
          </p:cNvPicPr>
          <p:nvPr>
            <p:ph idx="1"/>
          </p:nvPr>
        </p:nvPicPr>
        <p:blipFill>
          <a:blip r:embed="rId2">
            <a:extLst>
              <a:ext uri="{28A0092B-C50C-407E-A947-70E740481C1C}">
                <a14:useLocalDpi xmlns:a14="http://schemas.microsoft.com/office/drawing/2010/main" val="0"/>
              </a:ext>
            </a:extLst>
          </a:blip>
          <a:srcRect l="-16046" r="-16046"/>
          <a:stretch>
            <a:fillRect/>
          </a:stretch>
        </p:blipFill>
        <p:spPr/>
      </p:pic>
    </p:spTree>
    <p:extLst>
      <p:ext uri="{BB962C8B-B14F-4D97-AF65-F5344CB8AC3E}">
        <p14:creationId xmlns:p14="http://schemas.microsoft.com/office/powerpoint/2010/main" val="38993905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905000" y="274638"/>
            <a:ext cx="6781800" cy="1143000"/>
          </a:xfrm>
        </p:spPr>
        <p:txBody>
          <a:bodyPr/>
          <a:lstStyle/>
          <a:p>
            <a:endParaRPr lang="en-US" sz="4000" dirty="0"/>
          </a:p>
        </p:txBody>
      </p:sp>
      <p:sp>
        <p:nvSpPr>
          <p:cNvPr id="6147" name="Rectangle 3"/>
          <p:cNvSpPr>
            <a:spLocks noGrp="1" noChangeArrowheads="1"/>
          </p:cNvSpPr>
          <p:nvPr>
            <p:ph type="body" sz="half" idx="1"/>
          </p:nvPr>
        </p:nvSpPr>
        <p:spPr/>
        <p:txBody>
          <a:bodyPr/>
          <a:lstStyle/>
          <a:p>
            <a:pPr>
              <a:lnSpc>
                <a:spcPct val="90000"/>
              </a:lnSpc>
              <a:buFontTx/>
              <a:buNone/>
            </a:pPr>
            <a:r>
              <a:rPr lang="en-US" sz="2400" dirty="0"/>
              <a:t>Benchmarking</a:t>
            </a:r>
            <a:endParaRPr lang="en-US" sz="2400" dirty="0" smtClean="0"/>
          </a:p>
          <a:p>
            <a:pPr lvl="1">
              <a:lnSpc>
                <a:spcPct val="90000"/>
              </a:lnSpc>
              <a:spcAft>
                <a:spcPct val="30000"/>
              </a:spcAft>
              <a:buFontTx/>
              <a:buBlip>
                <a:blip r:embed="rId3"/>
              </a:buBlip>
            </a:pPr>
            <a:r>
              <a:rPr lang="en-US" sz="2000" dirty="0" smtClean="0"/>
              <a:t>All </a:t>
            </a:r>
            <a:r>
              <a:rPr lang="en-US" sz="2000" dirty="0"/>
              <a:t>students</a:t>
            </a:r>
          </a:p>
          <a:p>
            <a:pPr lvl="1">
              <a:lnSpc>
                <a:spcPct val="90000"/>
              </a:lnSpc>
              <a:spcAft>
                <a:spcPct val="30000"/>
              </a:spcAft>
              <a:buFontTx/>
              <a:buBlip>
                <a:blip r:embed="rId3"/>
              </a:buBlip>
            </a:pPr>
            <a:r>
              <a:rPr lang="en-US" sz="2000" dirty="0"/>
              <a:t>Three times a year</a:t>
            </a:r>
          </a:p>
          <a:p>
            <a:pPr lvl="1">
              <a:lnSpc>
                <a:spcPct val="90000"/>
              </a:lnSpc>
              <a:spcAft>
                <a:spcPct val="30000"/>
              </a:spcAft>
              <a:buFontTx/>
              <a:buBlip>
                <a:blip r:embed="rId3"/>
              </a:buBlip>
            </a:pPr>
            <a:r>
              <a:rPr lang="en-US" sz="2000" dirty="0"/>
              <a:t>All areas</a:t>
            </a:r>
          </a:p>
          <a:p>
            <a:pPr lvl="1">
              <a:lnSpc>
                <a:spcPct val="90000"/>
              </a:lnSpc>
              <a:spcAft>
                <a:spcPct val="30000"/>
              </a:spcAft>
              <a:buFontTx/>
              <a:buBlip>
                <a:blip r:embed="rId3"/>
              </a:buBlip>
            </a:pPr>
            <a:r>
              <a:rPr lang="en-US" sz="2000" dirty="0"/>
              <a:t>At grade-</a:t>
            </a:r>
            <a:r>
              <a:rPr lang="en-US" sz="2000" dirty="0" smtClean="0"/>
              <a:t>level</a:t>
            </a:r>
          </a:p>
          <a:p>
            <a:pPr lvl="1">
              <a:lnSpc>
                <a:spcPct val="90000"/>
              </a:lnSpc>
              <a:spcAft>
                <a:spcPct val="30000"/>
              </a:spcAft>
              <a:buFontTx/>
              <a:buBlip>
                <a:blip r:embed="rId3"/>
              </a:buBlip>
            </a:pPr>
            <a:r>
              <a:rPr lang="en-US" sz="2000" dirty="0" smtClean="0"/>
              <a:t>No accommodations</a:t>
            </a:r>
            <a:endParaRPr lang="en-US" sz="2000" dirty="0"/>
          </a:p>
        </p:txBody>
      </p:sp>
      <p:sp>
        <p:nvSpPr>
          <p:cNvPr id="6149" name="Rectangle 5"/>
          <p:cNvSpPr>
            <a:spLocks noGrp="1" noChangeArrowheads="1"/>
          </p:cNvSpPr>
          <p:nvPr>
            <p:ph type="body" sz="half" idx="2"/>
          </p:nvPr>
        </p:nvSpPr>
        <p:spPr/>
        <p:txBody>
          <a:bodyPr/>
          <a:lstStyle/>
          <a:p>
            <a:pPr>
              <a:lnSpc>
                <a:spcPct val="90000"/>
              </a:lnSpc>
              <a:buFontTx/>
              <a:buNone/>
            </a:pPr>
            <a:r>
              <a:rPr lang="en-US" sz="2400" dirty="0"/>
              <a:t>Progress Monitoring</a:t>
            </a:r>
          </a:p>
          <a:p>
            <a:pPr lvl="1">
              <a:lnSpc>
                <a:spcPct val="90000"/>
              </a:lnSpc>
              <a:spcAft>
                <a:spcPct val="30000"/>
              </a:spcAft>
              <a:buFontTx/>
              <a:buBlip>
                <a:blip r:embed="rId3"/>
              </a:buBlip>
            </a:pPr>
            <a:r>
              <a:rPr lang="en-US" sz="2000" dirty="0"/>
              <a:t>To monitor progress of individual students and determine rate of improvement and need for adaptation of intervention</a:t>
            </a:r>
            <a:endParaRPr lang="en-US" sz="2000" dirty="0" smtClean="0"/>
          </a:p>
          <a:p>
            <a:pPr lvl="1">
              <a:lnSpc>
                <a:spcPct val="90000"/>
              </a:lnSpc>
              <a:spcAft>
                <a:spcPct val="30000"/>
              </a:spcAft>
              <a:buFontTx/>
              <a:buBlip>
                <a:blip r:embed="rId3"/>
              </a:buBlip>
            </a:pPr>
            <a:r>
              <a:rPr lang="en-US" sz="2000" dirty="0" smtClean="0"/>
              <a:t>Weekly</a:t>
            </a:r>
            <a:r>
              <a:rPr lang="en-US" sz="2000" dirty="0"/>
              <a:t>, biweekly, monthly assessments</a:t>
            </a:r>
          </a:p>
          <a:p>
            <a:pPr lvl="1">
              <a:lnSpc>
                <a:spcPct val="90000"/>
              </a:lnSpc>
              <a:spcAft>
                <a:spcPct val="30000"/>
              </a:spcAft>
              <a:buFontTx/>
              <a:buBlip>
                <a:blip r:embed="rId3"/>
              </a:buBlip>
            </a:pPr>
            <a:r>
              <a:rPr lang="en-US" sz="2000" dirty="0"/>
              <a:t>In area of need</a:t>
            </a:r>
          </a:p>
          <a:p>
            <a:pPr lvl="1">
              <a:lnSpc>
                <a:spcPct val="90000"/>
              </a:lnSpc>
              <a:spcAft>
                <a:spcPct val="30000"/>
              </a:spcAft>
              <a:buFontTx/>
              <a:buBlip>
                <a:blip r:embed="rId3"/>
              </a:buBlip>
            </a:pPr>
            <a:r>
              <a:rPr lang="en-US" sz="2000" dirty="0"/>
              <a:t>At instructional level</a:t>
            </a:r>
          </a:p>
        </p:txBody>
      </p:sp>
      <p:sp>
        <p:nvSpPr>
          <p:cNvPr id="6" name="Rectangle 2"/>
          <p:cNvSpPr txBox="1">
            <a:spLocks noChangeArrowheads="1"/>
          </p:cNvSpPr>
          <p:nvPr/>
        </p:nvSpPr>
        <p:spPr>
          <a:xfrm>
            <a:off x="533400" y="274638"/>
            <a:ext cx="8229600" cy="1143000"/>
          </a:xfrm>
          <a:prstGeom prst="rect">
            <a:avLst/>
          </a:prstGeom>
          <a:solidFill>
            <a:srgbClr val="CCFF66"/>
          </a:solidFill>
          <a:ln w="28575">
            <a:solidFill>
              <a:schemeClr val="tx1"/>
            </a:solidFill>
          </a:ln>
        </p:spPr>
        <p:txBody>
          <a:bodyPr vert="horz" lIns="91440" tIns="45720" rIns="91440" bIns="45720" rtlCol="0" anchor="ctr">
            <a:normAutofit lnSpcReduction="10000"/>
          </a:bodyPr>
          <a:lstStyle/>
          <a:p>
            <a:pPr lvl="0" algn="ctr">
              <a:spcBef>
                <a:spcPct val="0"/>
              </a:spcBef>
            </a:pPr>
            <a:r>
              <a:rPr lang="en-US" sz="3600" dirty="0" smtClean="0"/>
              <a:t>Assessment in a </a:t>
            </a:r>
          </a:p>
          <a:p>
            <a:pPr lvl="0" algn="ctr">
              <a:spcBef>
                <a:spcPct val="0"/>
              </a:spcBef>
            </a:pPr>
            <a:r>
              <a:rPr lang="en-US" sz="3600" dirty="0" smtClean="0"/>
              <a:t>Special Education and </a:t>
            </a:r>
            <a:r>
              <a:rPr lang="en-US" sz="3600" dirty="0" err="1" smtClean="0"/>
              <a:t>RtI</a:t>
            </a:r>
            <a:r>
              <a:rPr lang="en-US" sz="3600" dirty="0" smtClean="0"/>
              <a:t> model</a:t>
            </a:r>
            <a:endParaRPr kumimoji="0" lang="en-US" sz="3600" b="0" i="0" u="none" strike="noStrike" kern="1200" cap="none" spc="0" normalizeH="0" baseline="0" noProof="0" dirty="0" smtClean="0">
              <a:ln>
                <a:noFill/>
              </a:ln>
              <a:solidFill>
                <a:schemeClr val="tx1"/>
              </a:solidFill>
              <a:effectLst/>
              <a:uLnTx/>
              <a:uFillTx/>
              <a:latin typeface="+mj-lt"/>
              <a:ea typeface="+mj-ea"/>
              <a:cs typeface="+mj-cs"/>
            </a:endParaRPr>
          </a:p>
        </p:txBody>
      </p:sp>
    </p:spTree>
    <p:extLst>
      <p:ext uri="{BB962C8B-B14F-4D97-AF65-F5344CB8AC3E}">
        <p14:creationId xmlns:p14="http://schemas.microsoft.com/office/powerpoint/2010/main" val="15231148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p:cTn id="7" dur="1000" fill="hold"/>
                                        <p:tgtEl>
                                          <p:spTgt spid="6147">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6147">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6147">
                                            <p:txEl>
                                              <p:pRg st="0" end="0"/>
                                            </p:txEl>
                                          </p:spTgt>
                                        </p:tgtEl>
                                      </p:cBhvr>
                                    </p:animEffect>
                                  </p:childTnLst>
                                </p:cTn>
                              </p:par>
                              <p:par>
                                <p:cTn id="10" presetID="50" presetClass="entr" presetSubtype="0" decel="100000" fill="hold" grpId="0" nodeType="with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 calcmode="lin" valueType="num">
                                      <p:cBhvr>
                                        <p:cTn id="12" dur="1000" fill="hold"/>
                                        <p:tgtEl>
                                          <p:spTgt spid="6147">
                                            <p:txEl>
                                              <p:pRg st="1" end="1"/>
                                            </p:txEl>
                                          </p:spTgt>
                                        </p:tgtEl>
                                        <p:attrNameLst>
                                          <p:attrName>ppt_w</p:attrName>
                                        </p:attrNameLst>
                                      </p:cBhvr>
                                      <p:tavLst>
                                        <p:tav tm="0">
                                          <p:val>
                                            <p:strVal val="#ppt_w+.3"/>
                                          </p:val>
                                        </p:tav>
                                        <p:tav tm="100000">
                                          <p:val>
                                            <p:strVal val="#ppt_w"/>
                                          </p:val>
                                        </p:tav>
                                      </p:tavLst>
                                    </p:anim>
                                    <p:anim calcmode="lin" valueType="num">
                                      <p:cBhvr>
                                        <p:cTn id="13" dur="1000" fill="hold"/>
                                        <p:tgtEl>
                                          <p:spTgt spid="6147">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6147">
                                            <p:txEl>
                                              <p:pRg st="1" end="1"/>
                                            </p:txEl>
                                          </p:spTgt>
                                        </p:tgtEl>
                                      </p:cBhvr>
                                    </p:animEffect>
                                  </p:childTnLst>
                                </p:cTn>
                              </p:par>
                              <p:par>
                                <p:cTn id="15" presetID="50" presetClass="entr" presetSubtype="0" decel="100000" fill="hold" grpId="0" nodeType="with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 calcmode="lin" valueType="num">
                                      <p:cBhvr>
                                        <p:cTn id="17" dur="1000" fill="hold"/>
                                        <p:tgtEl>
                                          <p:spTgt spid="6147">
                                            <p:txEl>
                                              <p:pRg st="2" end="2"/>
                                            </p:txEl>
                                          </p:spTgt>
                                        </p:tgtEl>
                                        <p:attrNameLst>
                                          <p:attrName>ppt_w</p:attrName>
                                        </p:attrNameLst>
                                      </p:cBhvr>
                                      <p:tavLst>
                                        <p:tav tm="0">
                                          <p:val>
                                            <p:strVal val="#ppt_w+.3"/>
                                          </p:val>
                                        </p:tav>
                                        <p:tav tm="100000">
                                          <p:val>
                                            <p:strVal val="#ppt_w"/>
                                          </p:val>
                                        </p:tav>
                                      </p:tavLst>
                                    </p:anim>
                                    <p:anim calcmode="lin" valueType="num">
                                      <p:cBhvr>
                                        <p:cTn id="18" dur="1000" fill="hold"/>
                                        <p:tgtEl>
                                          <p:spTgt spid="6147">
                                            <p:txEl>
                                              <p:pRg st="2" end="2"/>
                                            </p:txEl>
                                          </p:spTgt>
                                        </p:tgtEl>
                                        <p:attrNameLst>
                                          <p:attrName>ppt_h</p:attrName>
                                        </p:attrNameLst>
                                      </p:cBhvr>
                                      <p:tavLst>
                                        <p:tav tm="0">
                                          <p:val>
                                            <p:strVal val="#ppt_h"/>
                                          </p:val>
                                        </p:tav>
                                        <p:tav tm="100000">
                                          <p:val>
                                            <p:strVal val="#ppt_h"/>
                                          </p:val>
                                        </p:tav>
                                      </p:tavLst>
                                    </p:anim>
                                    <p:animEffect transition="in" filter="fade">
                                      <p:cBhvr>
                                        <p:cTn id="19" dur="1000"/>
                                        <p:tgtEl>
                                          <p:spTgt spid="6147">
                                            <p:txEl>
                                              <p:pRg st="2" end="2"/>
                                            </p:txEl>
                                          </p:spTgt>
                                        </p:tgtEl>
                                      </p:cBhvr>
                                    </p:animEffect>
                                  </p:childTnLst>
                                </p:cTn>
                              </p:par>
                              <p:par>
                                <p:cTn id="20" presetID="50" presetClass="entr" presetSubtype="0" decel="100000" fill="hold" grpId="0" nodeType="withEffect">
                                  <p:stCondLst>
                                    <p:cond delay="0"/>
                                  </p:stCondLst>
                                  <p:childTnLst>
                                    <p:set>
                                      <p:cBhvr>
                                        <p:cTn id="21" dur="1" fill="hold">
                                          <p:stCondLst>
                                            <p:cond delay="0"/>
                                          </p:stCondLst>
                                        </p:cTn>
                                        <p:tgtEl>
                                          <p:spTgt spid="6147">
                                            <p:txEl>
                                              <p:pRg st="3" end="3"/>
                                            </p:txEl>
                                          </p:spTgt>
                                        </p:tgtEl>
                                        <p:attrNameLst>
                                          <p:attrName>style.visibility</p:attrName>
                                        </p:attrNameLst>
                                      </p:cBhvr>
                                      <p:to>
                                        <p:strVal val="visible"/>
                                      </p:to>
                                    </p:set>
                                    <p:anim calcmode="lin" valueType="num">
                                      <p:cBhvr>
                                        <p:cTn id="22" dur="1000" fill="hold"/>
                                        <p:tgtEl>
                                          <p:spTgt spid="6147">
                                            <p:txEl>
                                              <p:pRg st="3" end="3"/>
                                            </p:txEl>
                                          </p:spTgt>
                                        </p:tgtEl>
                                        <p:attrNameLst>
                                          <p:attrName>ppt_w</p:attrName>
                                        </p:attrNameLst>
                                      </p:cBhvr>
                                      <p:tavLst>
                                        <p:tav tm="0">
                                          <p:val>
                                            <p:strVal val="#ppt_w+.3"/>
                                          </p:val>
                                        </p:tav>
                                        <p:tav tm="100000">
                                          <p:val>
                                            <p:strVal val="#ppt_w"/>
                                          </p:val>
                                        </p:tav>
                                      </p:tavLst>
                                    </p:anim>
                                    <p:anim calcmode="lin" valueType="num">
                                      <p:cBhvr>
                                        <p:cTn id="23" dur="1000" fill="hold"/>
                                        <p:tgtEl>
                                          <p:spTgt spid="6147">
                                            <p:txEl>
                                              <p:pRg st="3" end="3"/>
                                            </p:txEl>
                                          </p:spTgt>
                                        </p:tgtEl>
                                        <p:attrNameLst>
                                          <p:attrName>ppt_h</p:attrName>
                                        </p:attrNameLst>
                                      </p:cBhvr>
                                      <p:tavLst>
                                        <p:tav tm="0">
                                          <p:val>
                                            <p:strVal val="#ppt_h"/>
                                          </p:val>
                                        </p:tav>
                                        <p:tav tm="100000">
                                          <p:val>
                                            <p:strVal val="#ppt_h"/>
                                          </p:val>
                                        </p:tav>
                                      </p:tavLst>
                                    </p:anim>
                                    <p:animEffect transition="in" filter="fade">
                                      <p:cBhvr>
                                        <p:cTn id="24" dur="1000"/>
                                        <p:tgtEl>
                                          <p:spTgt spid="6147">
                                            <p:txEl>
                                              <p:pRg st="3" end="3"/>
                                            </p:txEl>
                                          </p:spTgt>
                                        </p:tgtEl>
                                      </p:cBhvr>
                                    </p:animEffect>
                                  </p:childTnLst>
                                </p:cTn>
                              </p:par>
                              <p:par>
                                <p:cTn id="25" presetID="50" presetClass="entr" presetSubtype="0" decel="100000" fill="hold" grpId="0" nodeType="withEffect">
                                  <p:stCondLst>
                                    <p:cond delay="0"/>
                                  </p:stCondLst>
                                  <p:childTnLst>
                                    <p:set>
                                      <p:cBhvr>
                                        <p:cTn id="26" dur="1" fill="hold">
                                          <p:stCondLst>
                                            <p:cond delay="0"/>
                                          </p:stCondLst>
                                        </p:cTn>
                                        <p:tgtEl>
                                          <p:spTgt spid="6147">
                                            <p:txEl>
                                              <p:pRg st="4" end="4"/>
                                            </p:txEl>
                                          </p:spTgt>
                                        </p:tgtEl>
                                        <p:attrNameLst>
                                          <p:attrName>style.visibility</p:attrName>
                                        </p:attrNameLst>
                                      </p:cBhvr>
                                      <p:to>
                                        <p:strVal val="visible"/>
                                      </p:to>
                                    </p:set>
                                    <p:anim calcmode="lin" valueType="num">
                                      <p:cBhvr>
                                        <p:cTn id="27" dur="1000" fill="hold"/>
                                        <p:tgtEl>
                                          <p:spTgt spid="6147">
                                            <p:txEl>
                                              <p:pRg st="4" end="4"/>
                                            </p:txEl>
                                          </p:spTgt>
                                        </p:tgtEl>
                                        <p:attrNameLst>
                                          <p:attrName>ppt_w</p:attrName>
                                        </p:attrNameLst>
                                      </p:cBhvr>
                                      <p:tavLst>
                                        <p:tav tm="0">
                                          <p:val>
                                            <p:strVal val="#ppt_w+.3"/>
                                          </p:val>
                                        </p:tav>
                                        <p:tav tm="100000">
                                          <p:val>
                                            <p:strVal val="#ppt_w"/>
                                          </p:val>
                                        </p:tav>
                                      </p:tavLst>
                                    </p:anim>
                                    <p:anim calcmode="lin" valueType="num">
                                      <p:cBhvr>
                                        <p:cTn id="28" dur="1000" fill="hold"/>
                                        <p:tgtEl>
                                          <p:spTgt spid="6147">
                                            <p:txEl>
                                              <p:pRg st="4" end="4"/>
                                            </p:txEl>
                                          </p:spTgt>
                                        </p:tgtEl>
                                        <p:attrNameLst>
                                          <p:attrName>ppt_h</p:attrName>
                                        </p:attrNameLst>
                                      </p:cBhvr>
                                      <p:tavLst>
                                        <p:tav tm="0">
                                          <p:val>
                                            <p:strVal val="#ppt_h"/>
                                          </p:val>
                                        </p:tav>
                                        <p:tav tm="100000">
                                          <p:val>
                                            <p:strVal val="#ppt_h"/>
                                          </p:val>
                                        </p:tav>
                                      </p:tavLst>
                                    </p:anim>
                                    <p:animEffect transition="in" filter="fade">
                                      <p:cBhvr>
                                        <p:cTn id="29" dur="1000"/>
                                        <p:tgtEl>
                                          <p:spTgt spid="6147">
                                            <p:txEl>
                                              <p:pRg st="4" end="4"/>
                                            </p:txEl>
                                          </p:spTgt>
                                        </p:tgtEl>
                                      </p:cBhvr>
                                    </p:animEffect>
                                  </p:childTnLst>
                                </p:cTn>
                              </p:par>
                              <p:par>
                                <p:cTn id="30" presetID="50" presetClass="entr" presetSubtype="0" decel="100000" fill="hold" grpId="0" nodeType="withEffect">
                                  <p:stCondLst>
                                    <p:cond delay="0"/>
                                  </p:stCondLst>
                                  <p:childTnLst>
                                    <p:set>
                                      <p:cBhvr>
                                        <p:cTn id="31" dur="1" fill="hold">
                                          <p:stCondLst>
                                            <p:cond delay="0"/>
                                          </p:stCondLst>
                                        </p:cTn>
                                        <p:tgtEl>
                                          <p:spTgt spid="6147">
                                            <p:txEl>
                                              <p:pRg st="5" end="5"/>
                                            </p:txEl>
                                          </p:spTgt>
                                        </p:tgtEl>
                                        <p:attrNameLst>
                                          <p:attrName>style.visibility</p:attrName>
                                        </p:attrNameLst>
                                      </p:cBhvr>
                                      <p:to>
                                        <p:strVal val="visible"/>
                                      </p:to>
                                    </p:set>
                                    <p:anim calcmode="lin" valueType="num">
                                      <p:cBhvr>
                                        <p:cTn id="32" dur="1000" fill="hold"/>
                                        <p:tgtEl>
                                          <p:spTgt spid="6147">
                                            <p:txEl>
                                              <p:pRg st="5" end="5"/>
                                            </p:txEl>
                                          </p:spTgt>
                                        </p:tgtEl>
                                        <p:attrNameLst>
                                          <p:attrName>ppt_w</p:attrName>
                                        </p:attrNameLst>
                                      </p:cBhvr>
                                      <p:tavLst>
                                        <p:tav tm="0">
                                          <p:val>
                                            <p:strVal val="#ppt_w+.3"/>
                                          </p:val>
                                        </p:tav>
                                        <p:tav tm="100000">
                                          <p:val>
                                            <p:strVal val="#ppt_w"/>
                                          </p:val>
                                        </p:tav>
                                      </p:tavLst>
                                    </p:anim>
                                    <p:anim calcmode="lin" valueType="num">
                                      <p:cBhvr>
                                        <p:cTn id="33" dur="1000" fill="hold"/>
                                        <p:tgtEl>
                                          <p:spTgt spid="6147">
                                            <p:txEl>
                                              <p:pRg st="5" end="5"/>
                                            </p:txEl>
                                          </p:spTgt>
                                        </p:tgtEl>
                                        <p:attrNameLst>
                                          <p:attrName>ppt_h</p:attrName>
                                        </p:attrNameLst>
                                      </p:cBhvr>
                                      <p:tavLst>
                                        <p:tav tm="0">
                                          <p:val>
                                            <p:strVal val="#ppt_h"/>
                                          </p:val>
                                        </p:tav>
                                        <p:tav tm="100000">
                                          <p:val>
                                            <p:strVal val="#ppt_h"/>
                                          </p:val>
                                        </p:tav>
                                      </p:tavLst>
                                    </p:anim>
                                    <p:animEffect transition="in" filter="fade">
                                      <p:cBhvr>
                                        <p:cTn id="34" dur="1000"/>
                                        <p:tgtEl>
                                          <p:spTgt spid="6147">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50" presetClass="entr" presetSubtype="0" decel="100000" fill="hold" grpId="0" nodeType="clickEffect">
                                  <p:stCondLst>
                                    <p:cond delay="0"/>
                                  </p:stCondLst>
                                  <p:childTnLst>
                                    <p:set>
                                      <p:cBhvr>
                                        <p:cTn id="38" dur="1" fill="hold">
                                          <p:stCondLst>
                                            <p:cond delay="0"/>
                                          </p:stCondLst>
                                        </p:cTn>
                                        <p:tgtEl>
                                          <p:spTgt spid="6149">
                                            <p:txEl>
                                              <p:pRg st="0" end="0"/>
                                            </p:txEl>
                                          </p:spTgt>
                                        </p:tgtEl>
                                        <p:attrNameLst>
                                          <p:attrName>style.visibility</p:attrName>
                                        </p:attrNameLst>
                                      </p:cBhvr>
                                      <p:to>
                                        <p:strVal val="visible"/>
                                      </p:to>
                                    </p:set>
                                    <p:anim calcmode="lin" valueType="num">
                                      <p:cBhvr>
                                        <p:cTn id="39" dur="1000" fill="hold"/>
                                        <p:tgtEl>
                                          <p:spTgt spid="6149">
                                            <p:txEl>
                                              <p:pRg st="0" end="0"/>
                                            </p:txEl>
                                          </p:spTgt>
                                        </p:tgtEl>
                                        <p:attrNameLst>
                                          <p:attrName>ppt_w</p:attrName>
                                        </p:attrNameLst>
                                      </p:cBhvr>
                                      <p:tavLst>
                                        <p:tav tm="0">
                                          <p:val>
                                            <p:strVal val="#ppt_w+.3"/>
                                          </p:val>
                                        </p:tav>
                                        <p:tav tm="100000">
                                          <p:val>
                                            <p:strVal val="#ppt_w"/>
                                          </p:val>
                                        </p:tav>
                                      </p:tavLst>
                                    </p:anim>
                                    <p:anim calcmode="lin" valueType="num">
                                      <p:cBhvr>
                                        <p:cTn id="40" dur="1000" fill="hold"/>
                                        <p:tgtEl>
                                          <p:spTgt spid="6149">
                                            <p:txEl>
                                              <p:pRg st="0" end="0"/>
                                            </p:txEl>
                                          </p:spTgt>
                                        </p:tgtEl>
                                        <p:attrNameLst>
                                          <p:attrName>ppt_h</p:attrName>
                                        </p:attrNameLst>
                                      </p:cBhvr>
                                      <p:tavLst>
                                        <p:tav tm="0">
                                          <p:val>
                                            <p:strVal val="#ppt_h"/>
                                          </p:val>
                                        </p:tav>
                                        <p:tav tm="100000">
                                          <p:val>
                                            <p:strVal val="#ppt_h"/>
                                          </p:val>
                                        </p:tav>
                                      </p:tavLst>
                                    </p:anim>
                                    <p:animEffect transition="in" filter="fade">
                                      <p:cBhvr>
                                        <p:cTn id="41" dur="1000"/>
                                        <p:tgtEl>
                                          <p:spTgt spid="6149">
                                            <p:txEl>
                                              <p:pRg st="0" end="0"/>
                                            </p:txEl>
                                          </p:spTgt>
                                        </p:tgtEl>
                                      </p:cBhvr>
                                    </p:animEffect>
                                  </p:childTnLst>
                                </p:cTn>
                              </p:par>
                              <p:par>
                                <p:cTn id="42" presetID="50" presetClass="entr" presetSubtype="0" decel="100000" fill="hold" grpId="0" nodeType="withEffect">
                                  <p:stCondLst>
                                    <p:cond delay="0"/>
                                  </p:stCondLst>
                                  <p:childTnLst>
                                    <p:set>
                                      <p:cBhvr>
                                        <p:cTn id="43" dur="1" fill="hold">
                                          <p:stCondLst>
                                            <p:cond delay="0"/>
                                          </p:stCondLst>
                                        </p:cTn>
                                        <p:tgtEl>
                                          <p:spTgt spid="6149">
                                            <p:txEl>
                                              <p:pRg st="1" end="1"/>
                                            </p:txEl>
                                          </p:spTgt>
                                        </p:tgtEl>
                                        <p:attrNameLst>
                                          <p:attrName>style.visibility</p:attrName>
                                        </p:attrNameLst>
                                      </p:cBhvr>
                                      <p:to>
                                        <p:strVal val="visible"/>
                                      </p:to>
                                    </p:set>
                                    <p:anim calcmode="lin" valueType="num">
                                      <p:cBhvr>
                                        <p:cTn id="44" dur="1000" fill="hold"/>
                                        <p:tgtEl>
                                          <p:spTgt spid="6149">
                                            <p:txEl>
                                              <p:pRg st="1" end="1"/>
                                            </p:txEl>
                                          </p:spTgt>
                                        </p:tgtEl>
                                        <p:attrNameLst>
                                          <p:attrName>ppt_w</p:attrName>
                                        </p:attrNameLst>
                                      </p:cBhvr>
                                      <p:tavLst>
                                        <p:tav tm="0">
                                          <p:val>
                                            <p:strVal val="#ppt_w+.3"/>
                                          </p:val>
                                        </p:tav>
                                        <p:tav tm="100000">
                                          <p:val>
                                            <p:strVal val="#ppt_w"/>
                                          </p:val>
                                        </p:tav>
                                      </p:tavLst>
                                    </p:anim>
                                    <p:anim calcmode="lin" valueType="num">
                                      <p:cBhvr>
                                        <p:cTn id="45" dur="1000" fill="hold"/>
                                        <p:tgtEl>
                                          <p:spTgt spid="6149">
                                            <p:txEl>
                                              <p:pRg st="1" end="1"/>
                                            </p:txEl>
                                          </p:spTgt>
                                        </p:tgtEl>
                                        <p:attrNameLst>
                                          <p:attrName>ppt_h</p:attrName>
                                        </p:attrNameLst>
                                      </p:cBhvr>
                                      <p:tavLst>
                                        <p:tav tm="0">
                                          <p:val>
                                            <p:strVal val="#ppt_h"/>
                                          </p:val>
                                        </p:tav>
                                        <p:tav tm="100000">
                                          <p:val>
                                            <p:strVal val="#ppt_h"/>
                                          </p:val>
                                        </p:tav>
                                      </p:tavLst>
                                    </p:anim>
                                    <p:animEffect transition="in" filter="fade">
                                      <p:cBhvr>
                                        <p:cTn id="46" dur="1000"/>
                                        <p:tgtEl>
                                          <p:spTgt spid="6149">
                                            <p:txEl>
                                              <p:pRg st="1" end="1"/>
                                            </p:txEl>
                                          </p:spTgt>
                                        </p:tgtEl>
                                      </p:cBhvr>
                                    </p:animEffect>
                                  </p:childTnLst>
                                </p:cTn>
                              </p:par>
                              <p:par>
                                <p:cTn id="47" presetID="50" presetClass="entr" presetSubtype="0" decel="100000" fill="hold" grpId="0" nodeType="withEffect">
                                  <p:stCondLst>
                                    <p:cond delay="0"/>
                                  </p:stCondLst>
                                  <p:childTnLst>
                                    <p:set>
                                      <p:cBhvr>
                                        <p:cTn id="48" dur="1" fill="hold">
                                          <p:stCondLst>
                                            <p:cond delay="0"/>
                                          </p:stCondLst>
                                        </p:cTn>
                                        <p:tgtEl>
                                          <p:spTgt spid="6149">
                                            <p:txEl>
                                              <p:pRg st="2" end="2"/>
                                            </p:txEl>
                                          </p:spTgt>
                                        </p:tgtEl>
                                        <p:attrNameLst>
                                          <p:attrName>style.visibility</p:attrName>
                                        </p:attrNameLst>
                                      </p:cBhvr>
                                      <p:to>
                                        <p:strVal val="visible"/>
                                      </p:to>
                                    </p:set>
                                    <p:anim calcmode="lin" valueType="num">
                                      <p:cBhvr>
                                        <p:cTn id="49" dur="1000" fill="hold"/>
                                        <p:tgtEl>
                                          <p:spTgt spid="6149">
                                            <p:txEl>
                                              <p:pRg st="2" end="2"/>
                                            </p:txEl>
                                          </p:spTgt>
                                        </p:tgtEl>
                                        <p:attrNameLst>
                                          <p:attrName>ppt_w</p:attrName>
                                        </p:attrNameLst>
                                      </p:cBhvr>
                                      <p:tavLst>
                                        <p:tav tm="0">
                                          <p:val>
                                            <p:strVal val="#ppt_w+.3"/>
                                          </p:val>
                                        </p:tav>
                                        <p:tav tm="100000">
                                          <p:val>
                                            <p:strVal val="#ppt_w"/>
                                          </p:val>
                                        </p:tav>
                                      </p:tavLst>
                                    </p:anim>
                                    <p:anim calcmode="lin" valueType="num">
                                      <p:cBhvr>
                                        <p:cTn id="50" dur="1000" fill="hold"/>
                                        <p:tgtEl>
                                          <p:spTgt spid="6149">
                                            <p:txEl>
                                              <p:pRg st="2" end="2"/>
                                            </p:txEl>
                                          </p:spTgt>
                                        </p:tgtEl>
                                        <p:attrNameLst>
                                          <p:attrName>ppt_h</p:attrName>
                                        </p:attrNameLst>
                                      </p:cBhvr>
                                      <p:tavLst>
                                        <p:tav tm="0">
                                          <p:val>
                                            <p:strVal val="#ppt_h"/>
                                          </p:val>
                                        </p:tav>
                                        <p:tav tm="100000">
                                          <p:val>
                                            <p:strVal val="#ppt_h"/>
                                          </p:val>
                                        </p:tav>
                                      </p:tavLst>
                                    </p:anim>
                                    <p:animEffect transition="in" filter="fade">
                                      <p:cBhvr>
                                        <p:cTn id="51" dur="1000"/>
                                        <p:tgtEl>
                                          <p:spTgt spid="6149">
                                            <p:txEl>
                                              <p:pRg st="2" end="2"/>
                                            </p:txEl>
                                          </p:spTgt>
                                        </p:tgtEl>
                                      </p:cBhvr>
                                    </p:animEffect>
                                  </p:childTnLst>
                                </p:cTn>
                              </p:par>
                              <p:par>
                                <p:cTn id="52" presetID="50" presetClass="entr" presetSubtype="0" decel="100000" fill="hold" grpId="0" nodeType="withEffect">
                                  <p:stCondLst>
                                    <p:cond delay="0"/>
                                  </p:stCondLst>
                                  <p:childTnLst>
                                    <p:set>
                                      <p:cBhvr>
                                        <p:cTn id="53" dur="1" fill="hold">
                                          <p:stCondLst>
                                            <p:cond delay="0"/>
                                          </p:stCondLst>
                                        </p:cTn>
                                        <p:tgtEl>
                                          <p:spTgt spid="6149">
                                            <p:txEl>
                                              <p:pRg st="3" end="3"/>
                                            </p:txEl>
                                          </p:spTgt>
                                        </p:tgtEl>
                                        <p:attrNameLst>
                                          <p:attrName>style.visibility</p:attrName>
                                        </p:attrNameLst>
                                      </p:cBhvr>
                                      <p:to>
                                        <p:strVal val="visible"/>
                                      </p:to>
                                    </p:set>
                                    <p:anim calcmode="lin" valueType="num">
                                      <p:cBhvr>
                                        <p:cTn id="54" dur="1000" fill="hold"/>
                                        <p:tgtEl>
                                          <p:spTgt spid="6149">
                                            <p:txEl>
                                              <p:pRg st="3" end="3"/>
                                            </p:txEl>
                                          </p:spTgt>
                                        </p:tgtEl>
                                        <p:attrNameLst>
                                          <p:attrName>ppt_w</p:attrName>
                                        </p:attrNameLst>
                                      </p:cBhvr>
                                      <p:tavLst>
                                        <p:tav tm="0">
                                          <p:val>
                                            <p:strVal val="#ppt_w+.3"/>
                                          </p:val>
                                        </p:tav>
                                        <p:tav tm="100000">
                                          <p:val>
                                            <p:strVal val="#ppt_w"/>
                                          </p:val>
                                        </p:tav>
                                      </p:tavLst>
                                    </p:anim>
                                    <p:anim calcmode="lin" valueType="num">
                                      <p:cBhvr>
                                        <p:cTn id="55" dur="1000" fill="hold"/>
                                        <p:tgtEl>
                                          <p:spTgt spid="6149">
                                            <p:txEl>
                                              <p:pRg st="3" end="3"/>
                                            </p:txEl>
                                          </p:spTgt>
                                        </p:tgtEl>
                                        <p:attrNameLst>
                                          <p:attrName>ppt_h</p:attrName>
                                        </p:attrNameLst>
                                      </p:cBhvr>
                                      <p:tavLst>
                                        <p:tav tm="0">
                                          <p:val>
                                            <p:strVal val="#ppt_h"/>
                                          </p:val>
                                        </p:tav>
                                        <p:tav tm="100000">
                                          <p:val>
                                            <p:strVal val="#ppt_h"/>
                                          </p:val>
                                        </p:tav>
                                      </p:tavLst>
                                    </p:anim>
                                    <p:animEffect transition="in" filter="fade">
                                      <p:cBhvr>
                                        <p:cTn id="56" dur="1000"/>
                                        <p:tgtEl>
                                          <p:spTgt spid="6149">
                                            <p:txEl>
                                              <p:pRg st="3" end="3"/>
                                            </p:txEl>
                                          </p:spTgt>
                                        </p:tgtEl>
                                      </p:cBhvr>
                                    </p:animEffect>
                                  </p:childTnLst>
                                </p:cTn>
                              </p:par>
                              <p:par>
                                <p:cTn id="57" presetID="50" presetClass="entr" presetSubtype="0" decel="100000" fill="hold" grpId="0" nodeType="withEffect">
                                  <p:stCondLst>
                                    <p:cond delay="0"/>
                                  </p:stCondLst>
                                  <p:childTnLst>
                                    <p:set>
                                      <p:cBhvr>
                                        <p:cTn id="58" dur="1" fill="hold">
                                          <p:stCondLst>
                                            <p:cond delay="0"/>
                                          </p:stCondLst>
                                        </p:cTn>
                                        <p:tgtEl>
                                          <p:spTgt spid="6149">
                                            <p:txEl>
                                              <p:pRg st="4" end="4"/>
                                            </p:txEl>
                                          </p:spTgt>
                                        </p:tgtEl>
                                        <p:attrNameLst>
                                          <p:attrName>style.visibility</p:attrName>
                                        </p:attrNameLst>
                                      </p:cBhvr>
                                      <p:to>
                                        <p:strVal val="visible"/>
                                      </p:to>
                                    </p:set>
                                    <p:anim calcmode="lin" valueType="num">
                                      <p:cBhvr>
                                        <p:cTn id="59" dur="1000" fill="hold"/>
                                        <p:tgtEl>
                                          <p:spTgt spid="6149">
                                            <p:txEl>
                                              <p:pRg st="4" end="4"/>
                                            </p:txEl>
                                          </p:spTgt>
                                        </p:tgtEl>
                                        <p:attrNameLst>
                                          <p:attrName>ppt_w</p:attrName>
                                        </p:attrNameLst>
                                      </p:cBhvr>
                                      <p:tavLst>
                                        <p:tav tm="0">
                                          <p:val>
                                            <p:strVal val="#ppt_w+.3"/>
                                          </p:val>
                                        </p:tav>
                                        <p:tav tm="100000">
                                          <p:val>
                                            <p:strVal val="#ppt_w"/>
                                          </p:val>
                                        </p:tav>
                                      </p:tavLst>
                                    </p:anim>
                                    <p:anim calcmode="lin" valueType="num">
                                      <p:cBhvr>
                                        <p:cTn id="60" dur="1000" fill="hold"/>
                                        <p:tgtEl>
                                          <p:spTgt spid="6149">
                                            <p:txEl>
                                              <p:pRg st="4" end="4"/>
                                            </p:txEl>
                                          </p:spTgt>
                                        </p:tgtEl>
                                        <p:attrNameLst>
                                          <p:attrName>ppt_h</p:attrName>
                                        </p:attrNameLst>
                                      </p:cBhvr>
                                      <p:tavLst>
                                        <p:tav tm="0">
                                          <p:val>
                                            <p:strVal val="#ppt_h"/>
                                          </p:val>
                                        </p:tav>
                                        <p:tav tm="100000">
                                          <p:val>
                                            <p:strVal val="#ppt_h"/>
                                          </p:val>
                                        </p:tav>
                                      </p:tavLst>
                                    </p:anim>
                                    <p:animEffect transition="in" filter="fade">
                                      <p:cBhvr>
                                        <p:cTn id="61" dur="1000"/>
                                        <p:tgtEl>
                                          <p:spTgt spid="614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P spid="6149"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solidFill>
            <a:srgbClr val="CCFF66"/>
          </a:solidFill>
          <a:ln w="28575">
            <a:solidFill>
              <a:schemeClr val="tx1"/>
            </a:solidFill>
          </a:ln>
        </p:spPr>
        <p:txBody>
          <a:bodyPr/>
          <a:lstStyle/>
          <a:p>
            <a:pPr eaLnBrk="1" hangingPunct="1"/>
            <a:r>
              <a:rPr lang="en-US" sz="4000"/>
              <a:t>Progress Monitoring</a:t>
            </a:r>
            <a:endParaRPr lang="en-US" sz="3600"/>
          </a:p>
        </p:txBody>
      </p:sp>
      <p:sp>
        <p:nvSpPr>
          <p:cNvPr id="26627" name="Rectangle 3"/>
          <p:cNvSpPr>
            <a:spLocks noGrp="1" noChangeArrowheads="1"/>
          </p:cNvSpPr>
          <p:nvPr>
            <p:ph type="body" idx="1"/>
          </p:nvPr>
        </p:nvSpPr>
        <p:spPr>
          <a:xfrm>
            <a:off x="457200" y="1752600"/>
            <a:ext cx="8229600" cy="4525963"/>
          </a:xfrm>
        </p:spPr>
        <p:txBody>
          <a:bodyPr>
            <a:normAutofit/>
          </a:bodyPr>
          <a:lstStyle/>
          <a:p>
            <a:pPr marL="0" indent="0" eaLnBrk="1" hangingPunct="1">
              <a:lnSpc>
                <a:spcPct val="90000"/>
              </a:lnSpc>
              <a:buFontTx/>
              <a:buNone/>
            </a:pPr>
            <a:r>
              <a:rPr lang="en-US" dirty="0"/>
              <a:t>Research has demonstrated that when teachers use formative evaluation [progress monitoring]</a:t>
            </a:r>
            <a:r>
              <a:rPr lang="en-US" i="1" dirty="0"/>
              <a:t> </a:t>
            </a:r>
            <a:r>
              <a:rPr lang="en-US" dirty="0"/>
              <a:t>for instructional decision-making purposes:</a:t>
            </a:r>
            <a:endParaRPr lang="en-US" b="1" dirty="0"/>
          </a:p>
          <a:p>
            <a:pPr marL="796925" lvl="1" eaLnBrk="1" hangingPunct="1">
              <a:lnSpc>
                <a:spcPct val="90000"/>
              </a:lnSpc>
            </a:pPr>
            <a:r>
              <a:rPr lang="en-US" dirty="0"/>
              <a:t>students achieve more</a:t>
            </a:r>
          </a:p>
          <a:p>
            <a:pPr marL="796925" lvl="1" eaLnBrk="1" hangingPunct="1">
              <a:lnSpc>
                <a:spcPct val="90000"/>
              </a:lnSpc>
            </a:pPr>
            <a:r>
              <a:rPr lang="en-US" dirty="0"/>
              <a:t>teacher decision making improves</a:t>
            </a:r>
          </a:p>
          <a:p>
            <a:pPr marL="796925" lvl="1" eaLnBrk="1" hangingPunct="1">
              <a:lnSpc>
                <a:spcPct val="90000"/>
              </a:lnSpc>
            </a:pPr>
            <a:r>
              <a:rPr lang="en-US" dirty="0"/>
              <a:t>students tend to be more aware of their performance</a:t>
            </a:r>
            <a:r>
              <a:rPr lang="en-US" sz="3100" dirty="0"/>
              <a:t> </a:t>
            </a:r>
          </a:p>
          <a:p>
            <a:pPr lvl="2" algn="r" eaLnBrk="1" hangingPunct="1">
              <a:lnSpc>
                <a:spcPct val="90000"/>
              </a:lnSpc>
              <a:buFontTx/>
              <a:buNone/>
            </a:pPr>
            <a:endParaRPr lang="en-US" sz="1800" dirty="0"/>
          </a:p>
          <a:p>
            <a:pPr lvl="2" algn="r" eaLnBrk="1" hangingPunct="1">
              <a:lnSpc>
                <a:spcPct val="90000"/>
              </a:lnSpc>
              <a:buFontTx/>
              <a:buNone/>
            </a:pPr>
            <a:r>
              <a:rPr lang="en-US" sz="1800" dirty="0"/>
              <a:t>(e.g., see Fuchs, </a:t>
            </a:r>
            <a:r>
              <a:rPr lang="en-US" sz="1800" dirty="0" err="1"/>
              <a:t>Deno</a:t>
            </a:r>
            <a:r>
              <a:rPr lang="en-US" sz="1800" dirty="0"/>
              <a:t>, </a:t>
            </a:r>
            <a:r>
              <a:rPr lang="en-US" sz="1800" dirty="0" err="1"/>
              <a:t>Mirkin</a:t>
            </a:r>
            <a:r>
              <a:rPr lang="en-US" sz="1800" dirty="0"/>
              <a:t>, 1984; L. S. Fuchs, Fuchs, </a:t>
            </a:r>
            <a:r>
              <a:rPr lang="en-US" sz="1800" dirty="0" err="1"/>
              <a:t>Hamlett</a:t>
            </a:r>
            <a:r>
              <a:rPr lang="en-US" sz="1800" dirty="0"/>
              <a:t>, &amp; Ferguson, 1992; L. S. Fuchs, Fuchs, </a:t>
            </a:r>
            <a:r>
              <a:rPr lang="en-US" sz="1800" dirty="0" err="1"/>
              <a:t>Hamlett</a:t>
            </a:r>
            <a:r>
              <a:rPr lang="en-US" sz="1800" dirty="0"/>
              <a:t>, &amp; </a:t>
            </a:r>
            <a:r>
              <a:rPr lang="en-US" sz="1800" dirty="0" err="1"/>
              <a:t>Stecker</a:t>
            </a:r>
            <a:r>
              <a:rPr lang="en-US" sz="1800" dirty="0"/>
              <a:t>, 1991; </a:t>
            </a:r>
            <a:r>
              <a:rPr lang="en-US" sz="1800" dirty="0" err="1"/>
              <a:t>Stecker</a:t>
            </a:r>
            <a:r>
              <a:rPr lang="en-US" sz="1800" dirty="0"/>
              <a:t>, Fuchs, &amp; Fuchs, 2005)</a:t>
            </a:r>
            <a:endParaRPr lang="en-US" sz="2000" dirty="0"/>
          </a:p>
          <a:p>
            <a:pPr lvl="2" algn="r" eaLnBrk="1" hangingPunct="1">
              <a:lnSpc>
                <a:spcPct val="90000"/>
              </a:lnSpc>
              <a:buFontTx/>
              <a:buNone/>
            </a:pPr>
            <a:endParaRPr lang="en-US" sz="2000" dirty="0"/>
          </a:p>
        </p:txBody>
      </p:sp>
    </p:spTree>
    <p:extLst>
      <p:ext uri="{BB962C8B-B14F-4D97-AF65-F5344CB8AC3E}">
        <p14:creationId xmlns:p14="http://schemas.microsoft.com/office/powerpoint/2010/main" val="5193310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62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62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6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1" descr="image1.jpg"/>
          <p:cNvPicPr>
            <a:picLocks noChangeAspect="1"/>
          </p:cNvPicPr>
          <p:nvPr/>
        </p:nvPicPr>
        <p:blipFill>
          <a:blip r:embed="rId3"/>
          <a:srcRect/>
          <a:stretch>
            <a:fillRect/>
          </a:stretch>
        </p:blipFill>
        <p:spPr bwMode="auto">
          <a:xfrm>
            <a:off x="514350" y="342900"/>
            <a:ext cx="8115300" cy="6172200"/>
          </a:xfrm>
          <a:prstGeom prst="rect">
            <a:avLst/>
          </a:prstGeom>
          <a:noFill/>
          <a:ln w="9525">
            <a:noFill/>
            <a:miter lim="800000"/>
            <a:headEnd/>
            <a:tailEnd/>
          </a:ln>
        </p:spPr>
      </p:pic>
    </p:spTree>
    <p:extLst>
      <p:ext uri="{BB962C8B-B14F-4D97-AF65-F5344CB8AC3E}">
        <p14:creationId xmlns:p14="http://schemas.microsoft.com/office/powerpoint/2010/main" val="33395753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Buzz-Bang</a:t>
            </a:r>
            <a:endParaRPr lang="en-US" dirty="0"/>
          </a:p>
        </p:txBody>
      </p:sp>
      <p:sp>
        <p:nvSpPr>
          <p:cNvPr id="3" name="Content Placeholder 2"/>
          <p:cNvSpPr>
            <a:spLocks noGrp="1"/>
          </p:cNvSpPr>
          <p:nvPr>
            <p:ph idx="1"/>
          </p:nvPr>
        </p:nvSpPr>
        <p:spPr>
          <a:xfrm>
            <a:off x="457200" y="1600200"/>
            <a:ext cx="8686800" cy="4525963"/>
          </a:xfrm>
        </p:spPr>
        <p:txBody>
          <a:bodyPr>
            <a:normAutofit fontScale="55000" lnSpcReduction="20000"/>
          </a:bodyPr>
          <a:lstStyle/>
          <a:p>
            <a:endParaRPr lang="en-US" dirty="0"/>
          </a:p>
          <a:p>
            <a:pPr marL="0" indent="0">
              <a:buNone/>
            </a:pPr>
            <a:r>
              <a:rPr lang="en-US" dirty="0"/>
              <a:t>• Buzz Bang </a:t>
            </a:r>
            <a:r>
              <a:rPr lang="en-US" dirty="0" smtClean="0"/>
              <a:t>Activity: a </a:t>
            </a:r>
            <a:r>
              <a:rPr lang="en-US" dirty="0"/>
              <a:t>Counting </a:t>
            </a:r>
            <a:r>
              <a:rPr lang="en-US" dirty="0" smtClean="0"/>
              <a:t>Game, we will count in sequence beginning with “one”</a:t>
            </a:r>
            <a:endParaRPr lang="en-US" dirty="0"/>
          </a:p>
          <a:p>
            <a:endParaRPr lang="en-US" dirty="0"/>
          </a:p>
          <a:p>
            <a:pPr marL="0" indent="0">
              <a:buNone/>
            </a:pPr>
            <a:r>
              <a:rPr lang="en-US" dirty="0" smtClean="0"/>
              <a:t>	– </a:t>
            </a:r>
            <a:r>
              <a:rPr lang="en-US" dirty="0"/>
              <a:t>If your number is a multiple of 3, then say “Buzz</a:t>
            </a:r>
            <a:r>
              <a:rPr lang="en-US" dirty="0" smtClean="0"/>
              <a:t>” in </a:t>
            </a:r>
            <a:r>
              <a:rPr lang="en-US" dirty="0"/>
              <a:t>place of saying your number</a:t>
            </a:r>
          </a:p>
          <a:p>
            <a:endParaRPr lang="en-US" dirty="0"/>
          </a:p>
          <a:p>
            <a:pPr marL="0" indent="0">
              <a:buNone/>
            </a:pPr>
            <a:r>
              <a:rPr lang="en-US" dirty="0" smtClean="0"/>
              <a:t>	– </a:t>
            </a:r>
            <a:r>
              <a:rPr lang="en-US" dirty="0"/>
              <a:t>If your number is a multiple of 4, then say “Bang</a:t>
            </a:r>
            <a:r>
              <a:rPr lang="en-US" dirty="0" smtClean="0"/>
              <a:t>” in </a:t>
            </a:r>
            <a:r>
              <a:rPr lang="en-US" dirty="0"/>
              <a:t>place of saying your number</a:t>
            </a:r>
          </a:p>
          <a:p>
            <a:pPr marL="0" indent="0">
              <a:buNone/>
            </a:pPr>
            <a:endParaRPr lang="en-US" dirty="0" smtClean="0"/>
          </a:p>
          <a:p>
            <a:pPr marL="0" indent="0">
              <a:buNone/>
            </a:pPr>
            <a:endParaRPr lang="en-US" dirty="0"/>
          </a:p>
          <a:p>
            <a:pPr marL="0" indent="0">
              <a:buNone/>
            </a:pPr>
            <a:r>
              <a:rPr lang="en-US" dirty="0"/>
              <a:t>• Reflections</a:t>
            </a:r>
          </a:p>
          <a:p>
            <a:endParaRPr lang="en-US" dirty="0"/>
          </a:p>
          <a:p>
            <a:pPr marL="0" indent="0">
              <a:buNone/>
            </a:pPr>
            <a:r>
              <a:rPr lang="en-US" dirty="0" smtClean="0"/>
              <a:t>	– </a:t>
            </a:r>
            <a:r>
              <a:rPr lang="en-US" dirty="0"/>
              <a:t>Anyone get nervous?  Did it cause a mistake?</a:t>
            </a:r>
          </a:p>
          <a:p>
            <a:endParaRPr lang="en-US" dirty="0"/>
          </a:p>
          <a:p>
            <a:pPr marL="0" indent="0">
              <a:buNone/>
            </a:pPr>
            <a:r>
              <a:rPr lang="en-US" dirty="0" smtClean="0"/>
              <a:t>	– </a:t>
            </a:r>
            <a:r>
              <a:rPr lang="en-US" dirty="0"/>
              <a:t>What was your thought process</a:t>
            </a:r>
            <a:r>
              <a:rPr lang="en-US" dirty="0" smtClean="0"/>
              <a:t>?</a:t>
            </a:r>
          </a:p>
          <a:p>
            <a:endParaRPr lang="en-US" dirty="0"/>
          </a:p>
          <a:p>
            <a:pPr marL="0" indent="0">
              <a:buNone/>
            </a:pPr>
            <a:r>
              <a:rPr lang="en-US" dirty="0" smtClean="0"/>
              <a:t>	– How does this relate to our students that struggle in math?</a:t>
            </a:r>
            <a:endParaRPr lang="en-US" dirty="0"/>
          </a:p>
        </p:txBody>
      </p:sp>
    </p:spTree>
    <p:extLst>
      <p:ext uri="{BB962C8B-B14F-4D97-AF65-F5344CB8AC3E}">
        <p14:creationId xmlns:p14="http://schemas.microsoft.com/office/powerpoint/2010/main" val="39014506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 calcmode="lin" valueType="num">
                                      <p:cBhvr additive="base">
                                        <p:cTn id="2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anim calcmode="lin" valueType="num">
                                      <p:cBhvr additive="base">
                                        <p:cTn id="3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anim calcmode="lin" valueType="num">
                                      <p:cBhvr additive="base">
                                        <p:cTn id="37"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14" end="14"/>
                                            </p:txEl>
                                          </p:spTgt>
                                        </p:tgtEl>
                                        <p:attrNameLst>
                                          <p:attrName>style.visibility</p:attrName>
                                        </p:attrNameLst>
                                      </p:cBhvr>
                                      <p:to>
                                        <p:strVal val="visible"/>
                                      </p:to>
                                    </p:set>
                                    <p:anim calcmode="lin" valueType="num">
                                      <p:cBhvr additive="base">
                                        <p:cTn id="43"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371600" y="1462088"/>
            <a:ext cx="7391400" cy="4492625"/>
            <a:chOff x="432" y="912"/>
            <a:chExt cx="4656" cy="2830"/>
          </a:xfrm>
        </p:grpSpPr>
        <p:grpSp>
          <p:nvGrpSpPr>
            <p:cNvPr id="3" name="Group 3"/>
            <p:cNvGrpSpPr>
              <a:grpSpLocks/>
            </p:cNvGrpSpPr>
            <p:nvPr/>
          </p:nvGrpSpPr>
          <p:grpSpPr bwMode="auto">
            <a:xfrm>
              <a:off x="432" y="912"/>
              <a:ext cx="1632" cy="2830"/>
              <a:chOff x="3552" y="720"/>
              <a:chExt cx="1632" cy="2830"/>
            </a:xfrm>
          </p:grpSpPr>
          <p:sp>
            <p:nvSpPr>
              <p:cNvPr id="14382" name="AutoShape 4"/>
              <p:cNvSpPr>
                <a:spLocks noChangeArrowheads="1"/>
              </p:cNvSpPr>
              <p:nvPr/>
            </p:nvSpPr>
            <p:spPr bwMode="auto">
              <a:xfrm>
                <a:off x="3552" y="768"/>
                <a:ext cx="1632" cy="2782"/>
              </a:xfrm>
              <a:prstGeom prst="triangle">
                <a:avLst>
                  <a:gd name="adj" fmla="val 50000"/>
                </a:avLst>
              </a:prstGeom>
              <a:solidFill>
                <a:srgbClr val="00CC00"/>
              </a:solidFill>
              <a:ln w="38100">
                <a:solidFill>
                  <a:schemeClr val="tx1"/>
                </a:solidFill>
                <a:miter lim="800000"/>
                <a:headEnd/>
                <a:tailEnd/>
              </a:ln>
            </p:spPr>
            <p:txBody>
              <a:bodyPr wrap="none" anchor="ctr">
                <a:prstTxWarp prst="textNoShape">
                  <a:avLst/>
                </a:prstTxWarp>
              </a:bodyPr>
              <a:lstStyle/>
              <a:p>
                <a:r>
                  <a:rPr lang="en-US" sz="1200" b="1"/>
                  <a:t>75-80% of students</a:t>
                </a:r>
              </a:p>
            </p:txBody>
          </p:sp>
          <p:sp>
            <p:nvSpPr>
              <p:cNvPr id="14383" name="AutoShape 5"/>
              <p:cNvSpPr>
                <a:spLocks noChangeArrowheads="1"/>
              </p:cNvSpPr>
              <p:nvPr/>
            </p:nvSpPr>
            <p:spPr bwMode="auto">
              <a:xfrm>
                <a:off x="4128" y="720"/>
                <a:ext cx="480" cy="879"/>
              </a:xfrm>
              <a:prstGeom prst="triangle">
                <a:avLst>
                  <a:gd name="adj" fmla="val 50000"/>
                </a:avLst>
              </a:prstGeom>
              <a:solidFill>
                <a:srgbClr val="FFFF00"/>
              </a:solidFill>
              <a:ln w="38100">
                <a:solidFill>
                  <a:schemeClr val="tx1"/>
                </a:solidFill>
                <a:miter lim="800000"/>
                <a:headEnd/>
                <a:tailEnd/>
              </a:ln>
            </p:spPr>
            <p:txBody>
              <a:bodyPr wrap="none" anchor="ctr">
                <a:prstTxWarp prst="textNoShape">
                  <a:avLst/>
                </a:prstTxWarp>
              </a:bodyPr>
              <a:lstStyle/>
              <a:p>
                <a:endParaRPr lang="en-US"/>
              </a:p>
            </p:txBody>
          </p:sp>
          <p:sp>
            <p:nvSpPr>
              <p:cNvPr id="14384" name="AutoShape 6"/>
              <p:cNvSpPr>
                <a:spLocks noChangeArrowheads="1"/>
              </p:cNvSpPr>
              <p:nvPr/>
            </p:nvSpPr>
            <p:spPr bwMode="auto">
              <a:xfrm>
                <a:off x="4272" y="720"/>
                <a:ext cx="192" cy="342"/>
              </a:xfrm>
              <a:prstGeom prst="triangle">
                <a:avLst>
                  <a:gd name="adj" fmla="val 50000"/>
                </a:avLst>
              </a:prstGeom>
              <a:solidFill>
                <a:srgbClr val="FF0000"/>
              </a:solidFill>
              <a:ln w="38100">
                <a:solidFill>
                  <a:schemeClr val="tx1"/>
                </a:solidFill>
                <a:miter lim="800000"/>
                <a:headEnd/>
                <a:tailEnd/>
              </a:ln>
            </p:spPr>
            <p:txBody>
              <a:bodyPr wrap="none" anchor="ctr">
                <a:prstTxWarp prst="textNoShape">
                  <a:avLst/>
                </a:prstTxWarp>
              </a:bodyPr>
              <a:lstStyle/>
              <a:p>
                <a:endParaRPr lang="en-US"/>
              </a:p>
            </p:txBody>
          </p:sp>
        </p:grpSp>
        <p:sp>
          <p:nvSpPr>
            <p:cNvPr id="14344" name="Line 7"/>
            <p:cNvSpPr>
              <a:spLocks noChangeShapeType="1"/>
            </p:cNvSpPr>
            <p:nvPr/>
          </p:nvSpPr>
          <p:spPr bwMode="auto">
            <a:xfrm>
              <a:off x="864" y="2256"/>
              <a:ext cx="768" cy="0"/>
            </a:xfrm>
            <a:prstGeom prst="line">
              <a:avLst/>
            </a:prstGeom>
            <a:noFill/>
            <a:ln w="19050">
              <a:solidFill>
                <a:schemeClr val="tx1"/>
              </a:solidFill>
              <a:round/>
              <a:headEnd/>
              <a:tailEnd/>
            </a:ln>
          </p:spPr>
          <p:txBody>
            <a:bodyPr>
              <a:prstTxWarp prst="textNoShape">
                <a:avLst/>
              </a:prstTxWarp>
            </a:bodyPr>
            <a:lstStyle/>
            <a:p>
              <a:endParaRPr lang="en-US"/>
            </a:p>
          </p:txBody>
        </p:sp>
        <p:sp>
          <p:nvSpPr>
            <p:cNvPr id="14345" name="Line 8"/>
            <p:cNvSpPr>
              <a:spLocks noChangeShapeType="1"/>
            </p:cNvSpPr>
            <p:nvPr/>
          </p:nvSpPr>
          <p:spPr bwMode="auto">
            <a:xfrm flipV="1">
              <a:off x="1248" y="1776"/>
              <a:ext cx="0" cy="480"/>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46" name="Line 9"/>
            <p:cNvSpPr>
              <a:spLocks noChangeShapeType="1"/>
            </p:cNvSpPr>
            <p:nvPr/>
          </p:nvSpPr>
          <p:spPr bwMode="auto">
            <a:xfrm flipV="1">
              <a:off x="1344" y="1776"/>
              <a:ext cx="0" cy="480"/>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47" name="Line 10"/>
            <p:cNvSpPr>
              <a:spLocks noChangeShapeType="1"/>
            </p:cNvSpPr>
            <p:nvPr/>
          </p:nvSpPr>
          <p:spPr bwMode="auto">
            <a:xfrm flipV="1">
              <a:off x="1296" y="1776"/>
              <a:ext cx="0" cy="480"/>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48" name="Line 11"/>
            <p:cNvSpPr>
              <a:spLocks noChangeShapeType="1"/>
            </p:cNvSpPr>
            <p:nvPr/>
          </p:nvSpPr>
          <p:spPr bwMode="auto">
            <a:xfrm flipV="1">
              <a:off x="1392" y="1776"/>
              <a:ext cx="0" cy="480"/>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49" name="Line 12"/>
            <p:cNvSpPr>
              <a:spLocks noChangeShapeType="1"/>
            </p:cNvSpPr>
            <p:nvPr/>
          </p:nvSpPr>
          <p:spPr bwMode="auto">
            <a:xfrm flipV="1">
              <a:off x="1440" y="1776"/>
              <a:ext cx="0" cy="480"/>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50" name="Line 13"/>
            <p:cNvSpPr>
              <a:spLocks noChangeShapeType="1"/>
            </p:cNvSpPr>
            <p:nvPr/>
          </p:nvSpPr>
          <p:spPr bwMode="auto">
            <a:xfrm flipV="1">
              <a:off x="1488" y="1824"/>
              <a:ext cx="0" cy="432"/>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51" name="Line 14"/>
            <p:cNvSpPr>
              <a:spLocks noChangeShapeType="1"/>
            </p:cNvSpPr>
            <p:nvPr/>
          </p:nvSpPr>
          <p:spPr bwMode="auto">
            <a:xfrm flipV="1">
              <a:off x="1536" y="2016"/>
              <a:ext cx="0" cy="240"/>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52" name="Line 15"/>
            <p:cNvSpPr>
              <a:spLocks noChangeShapeType="1"/>
            </p:cNvSpPr>
            <p:nvPr/>
          </p:nvSpPr>
          <p:spPr bwMode="auto">
            <a:xfrm flipV="1">
              <a:off x="1584" y="2160"/>
              <a:ext cx="0" cy="96"/>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53" name="Line 16"/>
            <p:cNvSpPr>
              <a:spLocks noChangeShapeType="1"/>
            </p:cNvSpPr>
            <p:nvPr/>
          </p:nvSpPr>
          <p:spPr bwMode="auto">
            <a:xfrm flipV="1">
              <a:off x="1200" y="1776"/>
              <a:ext cx="0" cy="480"/>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54" name="Line 17"/>
            <p:cNvSpPr>
              <a:spLocks noChangeShapeType="1"/>
            </p:cNvSpPr>
            <p:nvPr/>
          </p:nvSpPr>
          <p:spPr bwMode="auto">
            <a:xfrm flipV="1">
              <a:off x="1152" y="1776"/>
              <a:ext cx="0" cy="480"/>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55" name="Line 18"/>
            <p:cNvSpPr>
              <a:spLocks noChangeShapeType="1"/>
            </p:cNvSpPr>
            <p:nvPr/>
          </p:nvSpPr>
          <p:spPr bwMode="auto">
            <a:xfrm flipV="1">
              <a:off x="1104" y="1776"/>
              <a:ext cx="0" cy="480"/>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56" name="Line 19"/>
            <p:cNvSpPr>
              <a:spLocks noChangeShapeType="1"/>
            </p:cNvSpPr>
            <p:nvPr/>
          </p:nvSpPr>
          <p:spPr bwMode="auto">
            <a:xfrm flipV="1">
              <a:off x="1056" y="1776"/>
              <a:ext cx="0" cy="480"/>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57" name="Line 20"/>
            <p:cNvSpPr>
              <a:spLocks noChangeShapeType="1"/>
            </p:cNvSpPr>
            <p:nvPr/>
          </p:nvSpPr>
          <p:spPr bwMode="auto">
            <a:xfrm flipV="1">
              <a:off x="1008" y="1824"/>
              <a:ext cx="0" cy="432"/>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58" name="Line 21"/>
            <p:cNvSpPr>
              <a:spLocks noChangeShapeType="1"/>
            </p:cNvSpPr>
            <p:nvPr/>
          </p:nvSpPr>
          <p:spPr bwMode="auto">
            <a:xfrm flipV="1">
              <a:off x="960" y="1968"/>
              <a:ext cx="0" cy="288"/>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59" name="Line 22"/>
            <p:cNvSpPr>
              <a:spLocks noChangeShapeType="1"/>
            </p:cNvSpPr>
            <p:nvPr/>
          </p:nvSpPr>
          <p:spPr bwMode="auto">
            <a:xfrm flipV="1">
              <a:off x="912" y="2112"/>
              <a:ext cx="0" cy="144"/>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60" name="Line 23"/>
            <p:cNvSpPr>
              <a:spLocks noChangeShapeType="1"/>
            </p:cNvSpPr>
            <p:nvPr/>
          </p:nvSpPr>
          <p:spPr bwMode="auto">
            <a:xfrm>
              <a:off x="912" y="2160"/>
              <a:ext cx="672"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61" name="Line 24"/>
            <p:cNvSpPr>
              <a:spLocks noChangeShapeType="1"/>
            </p:cNvSpPr>
            <p:nvPr/>
          </p:nvSpPr>
          <p:spPr bwMode="auto">
            <a:xfrm>
              <a:off x="912" y="2112"/>
              <a:ext cx="672"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62" name="Line 25"/>
            <p:cNvSpPr>
              <a:spLocks noChangeShapeType="1"/>
            </p:cNvSpPr>
            <p:nvPr/>
          </p:nvSpPr>
          <p:spPr bwMode="auto">
            <a:xfrm>
              <a:off x="912" y="2208"/>
              <a:ext cx="672"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63" name="Line 26"/>
            <p:cNvSpPr>
              <a:spLocks noChangeShapeType="1"/>
            </p:cNvSpPr>
            <p:nvPr/>
          </p:nvSpPr>
          <p:spPr bwMode="auto">
            <a:xfrm>
              <a:off x="960" y="2064"/>
              <a:ext cx="576"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64" name="Line 27"/>
            <p:cNvSpPr>
              <a:spLocks noChangeShapeType="1"/>
            </p:cNvSpPr>
            <p:nvPr/>
          </p:nvSpPr>
          <p:spPr bwMode="auto">
            <a:xfrm>
              <a:off x="960" y="2016"/>
              <a:ext cx="576"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65" name="Line 28"/>
            <p:cNvSpPr>
              <a:spLocks noChangeShapeType="1"/>
            </p:cNvSpPr>
            <p:nvPr/>
          </p:nvSpPr>
          <p:spPr bwMode="auto">
            <a:xfrm>
              <a:off x="960" y="1968"/>
              <a:ext cx="576"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66" name="Line 29"/>
            <p:cNvSpPr>
              <a:spLocks noChangeShapeType="1"/>
            </p:cNvSpPr>
            <p:nvPr/>
          </p:nvSpPr>
          <p:spPr bwMode="auto">
            <a:xfrm>
              <a:off x="1008" y="1920"/>
              <a:ext cx="48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67" name="Line 30"/>
            <p:cNvSpPr>
              <a:spLocks noChangeShapeType="1"/>
            </p:cNvSpPr>
            <p:nvPr/>
          </p:nvSpPr>
          <p:spPr bwMode="auto">
            <a:xfrm>
              <a:off x="1008" y="1872"/>
              <a:ext cx="48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68" name="Line 31"/>
            <p:cNvSpPr>
              <a:spLocks noChangeShapeType="1"/>
            </p:cNvSpPr>
            <p:nvPr/>
          </p:nvSpPr>
          <p:spPr bwMode="auto">
            <a:xfrm>
              <a:off x="1008" y="1824"/>
              <a:ext cx="48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14369" name="Text Box 32"/>
            <p:cNvSpPr txBox="1">
              <a:spLocks noChangeArrowheads="1"/>
            </p:cNvSpPr>
            <p:nvPr/>
          </p:nvSpPr>
          <p:spPr bwMode="auto">
            <a:xfrm>
              <a:off x="2928" y="2889"/>
              <a:ext cx="1632" cy="233"/>
            </a:xfrm>
            <a:prstGeom prst="rect">
              <a:avLst/>
            </a:prstGeom>
            <a:noFill/>
            <a:ln w="9525">
              <a:noFill/>
              <a:miter lim="800000"/>
              <a:headEnd/>
              <a:tailEnd/>
            </a:ln>
          </p:spPr>
          <p:txBody>
            <a:bodyPr>
              <a:prstTxWarp prst="textNoShape">
                <a:avLst/>
              </a:prstTxWarp>
              <a:spAutoFit/>
            </a:bodyPr>
            <a:lstStyle/>
            <a:p>
              <a:pPr>
                <a:spcBef>
                  <a:spcPct val="50000"/>
                </a:spcBef>
              </a:pPr>
              <a:r>
                <a:rPr lang="en-US" b="1"/>
                <a:t>Universal Screening</a:t>
              </a:r>
            </a:p>
          </p:txBody>
        </p:sp>
        <p:sp>
          <p:nvSpPr>
            <p:cNvPr id="14370" name="Text Box 33"/>
            <p:cNvSpPr txBox="1">
              <a:spLocks noChangeArrowheads="1"/>
            </p:cNvSpPr>
            <p:nvPr/>
          </p:nvSpPr>
          <p:spPr bwMode="auto">
            <a:xfrm>
              <a:off x="2496" y="1872"/>
              <a:ext cx="2592" cy="233"/>
            </a:xfrm>
            <a:prstGeom prst="rect">
              <a:avLst/>
            </a:prstGeom>
            <a:noFill/>
            <a:ln w="9525">
              <a:noFill/>
              <a:miter lim="800000"/>
              <a:headEnd/>
              <a:tailEnd/>
            </a:ln>
          </p:spPr>
          <p:txBody>
            <a:bodyPr>
              <a:prstTxWarp prst="textNoShape">
                <a:avLst/>
              </a:prstTxWarp>
              <a:spAutoFit/>
            </a:bodyPr>
            <a:lstStyle/>
            <a:p>
              <a:pPr algn="ctr">
                <a:spcBef>
                  <a:spcPct val="50000"/>
                </a:spcBef>
              </a:pPr>
              <a:r>
                <a:rPr lang="en-US" b="1"/>
                <a:t>Strategic Monitoring (25</a:t>
              </a:r>
              <a:r>
                <a:rPr lang="en-US" b="1" baseline="30000"/>
                <a:t>th</a:t>
              </a:r>
              <a:r>
                <a:rPr lang="en-US" b="1"/>
                <a:t>-50</a:t>
              </a:r>
              <a:r>
                <a:rPr lang="en-US" b="1" baseline="30000"/>
                <a:t>th</a:t>
              </a:r>
              <a:r>
                <a:rPr lang="en-US" b="1"/>
                <a:t>%ile)</a:t>
              </a:r>
            </a:p>
          </p:txBody>
        </p:sp>
        <p:sp>
          <p:nvSpPr>
            <p:cNvPr id="14371" name="Text Box 34"/>
            <p:cNvSpPr txBox="1">
              <a:spLocks noChangeArrowheads="1"/>
            </p:cNvSpPr>
            <p:nvPr/>
          </p:nvSpPr>
          <p:spPr bwMode="auto">
            <a:xfrm>
              <a:off x="2582" y="983"/>
              <a:ext cx="1786" cy="231"/>
            </a:xfrm>
            <a:prstGeom prst="rect">
              <a:avLst/>
            </a:prstGeom>
            <a:noFill/>
            <a:ln w="9525">
              <a:noFill/>
              <a:miter lim="800000"/>
              <a:headEnd/>
              <a:tailEnd/>
            </a:ln>
          </p:spPr>
          <p:txBody>
            <a:bodyPr>
              <a:prstTxWarp prst="textNoShape">
                <a:avLst/>
              </a:prstTxWarp>
              <a:spAutoFit/>
            </a:bodyPr>
            <a:lstStyle/>
            <a:p>
              <a:endParaRPr lang="en-US"/>
            </a:p>
          </p:txBody>
        </p:sp>
        <p:sp>
          <p:nvSpPr>
            <p:cNvPr id="14372" name="Text Box 35"/>
            <p:cNvSpPr txBox="1">
              <a:spLocks noChangeArrowheads="1"/>
            </p:cNvSpPr>
            <p:nvPr/>
          </p:nvSpPr>
          <p:spPr bwMode="auto">
            <a:xfrm>
              <a:off x="2304" y="1200"/>
              <a:ext cx="2400" cy="233"/>
            </a:xfrm>
            <a:prstGeom prst="rect">
              <a:avLst/>
            </a:prstGeom>
            <a:noFill/>
            <a:ln w="9525">
              <a:noFill/>
              <a:miter lim="800000"/>
              <a:headEnd/>
              <a:tailEnd/>
            </a:ln>
          </p:spPr>
          <p:txBody>
            <a:bodyPr>
              <a:prstTxWarp prst="textNoShape">
                <a:avLst/>
              </a:prstTxWarp>
              <a:spAutoFit/>
            </a:bodyPr>
            <a:lstStyle/>
            <a:p>
              <a:pPr algn="ctr">
                <a:spcBef>
                  <a:spcPct val="50000"/>
                </a:spcBef>
              </a:pPr>
              <a:r>
                <a:rPr lang="en-US" b="1"/>
                <a:t>Progress Monitoring (&lt; 25</a:t>
              </a:r>
              <a:r>
                <a:rPr lang="en-US" b="1" baseline="30000"/>
                <a:t>th</a:t>
              </a:r>
              <a:r>
                <a:rPr lang="en-US" b="1"/>
                <a:t>%ile) </a:t>
              </a:r>
            </a:p>
          </p:txBody>
        </p:sp>
        <p:sp>
          <p:nvSpPr>
            <p:cNvPr id="14373" name="AutoShape 36"/>
            <p:cNvSpPr>
              <a:spLocks/>
            </p:cNvSpPr>
            <p:nvPr/>
          </p:nvSpPr>
          <p:spPr bwMode="auto">
            <a:xfrm>
              <a:off x="1584" y="1056"/>
              <a:ext cx="48" cy="576"/>
            </a:xfrm>
            <a:prstGeom prst="rightBrace">
              <a:avLst>
                <a:gd name="adj1" fmla="val 100000"/>
                <a:gd name="adj2" fmla="val 50000"/>
              </a:avLst>
            </a:prstGeom>
            <a:noFill/>
            <a:ln w="28575">
              <a:solidFill>
                <a:schemeClr val="tx1"/>
              </a:solidFill>
              <a:round/>
              <a:headEnd/>
              <a:tailEnd/>
            </a:ln>
          </p:spPr>
          <p:txBody>
            <a:bodyPr wrap="none" anchor="ctr">
              <a:prstTxWarp prst="textNoShape">
                <a:avLst/>
              </a:prstTxWarp>
            </a:bodyPr>
            <a:lstStyle/>
            <a:p>
              <a:endParaRPr lang="en-US"/>
            </a:p>
          </p:txBody>
        </p:sp>
        <p:sp>
          <p:nvSpPr>
            <p:cNvPr id="14374" name="AutoShape 37"/>
            <p:cNvSpPr>
              <a:spLocks/>
            </p:cNvSpPr>
            <p:nvPr/>
          </p:nvSpPr>
          <p:spPr bwMode="auto">
            <a:xfrm>
              <a:off x="1824" y="1824"/>
              <a:ext cx="48" cy="384"/>
            </a:xfrm>
            <a:prstGeom prst="rightBrace">
              <a:avLst>
                <a:gd name="adj1" fmla="val 66667"/>
                <a:gd name="adj2" fmla="val 50000"/>
              </a:avLst>
            </a:prstGeom>
            <a:noFill/>
            <a:ln w="28575">
              <a:solidFill>
                <a:schemeClr val="tx1"/>
              </a:solidFill>
              <a:round/>
              <a:headEnd/>
              <a:tailEnd/>
            </a:ln>
          </p:spPr>
          <p:txBody>
            <a:bodyPr wrap="none" anchor="ctr">
              <a:prstTxWarp prst="textNoShape">
                <a:avLst/>
              </a:prstTxWarp>
            </a:bodyPr>
            <a:lstStyle/>
            <a:p>
              <a:endParaRPr lang="en-US"/>
            </a:p>
          </p:txBody>
        </p:sp>
        <p:sp>
          <p:nvSpPr>
            <p:cNvPr id="14375" name="AutoShape 38"/>
            <p:cNvSpPr>
              <a:spLocks/>
            </p:cNvSpPr>
            <p:nvPr/>
          </p:nvSpPr>
          <p:spPr bwMode="auto">
            <a:xfrm>
              <a:off x="2256" y="2400"/>
              <a:ext cx="48" cy="1248"/>
            </a:xfrm>
            <a:prstGeom prst="rightBrace">
              <a:avLst>
                <a:gd name="adj1" fmla="val 216667"/>
                <a:gd name="adj2" fmla="val 50000"/>
              </a:avLst>
            </a:prstGeom>
            <a:noFill/>
            <a:ln w="28575">
              <a:solidFill>
                <a:schemeClr val="tx1"/>
              </a:solidFill>
              <a:round/>
              <a:headEnd/>
              <a:tailEnd/>
            </a:ln>
          </p:spPr>
          <p:txBody>
            <a:bodyPr wrap="none" anchor="ctr">
              <a:prstTxWarp prst="textNoShape">
                <a:avLst/>
              </a:prstTxWarp>
            </a:bodyPr>
            <a:lstStyle/>
            <a:p>
              <a:endParaRPr lang="en-US"/>
            </a:p>
          </p:txBody>
        </p:sp>
        <p:sp>
          <p:nvSpPr>
            <p:cNvPr id="14376" name="Line 39"/>
            <p:cNvSpPr>
              <a:spLocks noChangeShapeType="1"/>
            </p:cNvSpPr>
            <p:nvPr/>
          </p:nvSpPr>
          <p:spPr bwMode="auto">
            <a:xfrm>
              <a:off x="1632" y="1344"/>
              <a:ext cx="672"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14377" name="Line 40"/>
            <p:cNvSpPr>
              <a:spLocks noChangeShapeType="1"/>
            </p:cNvSpPr>
            <p:nvPr/>
          </p:nvSpPr>
          <p:spPr bwMode="auto">
            <a:xfrm>
              <a:off x="1872" y="2016"/>
              <a:ext cx="720"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14378" name="Line 41"/>
            <p:cNvSpPr>
              <a:spLocks noChangeShapeType="1"/>
            </p:cNvSpPr>
            <p:nvPr/>
          </p:nvSpPr>
          <p:spPr bwMode="auto">
            <a:xfrm>
              <a:off x="2304" y="3024"/>
              <a:ext cx="576"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14379" name="Text Box 42"/>
            <p:cNvSpPr txBox="1">
              <a:spLocks noChangeArrowheads="1"/>
            </p:cNvSpPr>
            <p:nvPr/>
          </p:nvSpPr>
          <p:spPr bwMode="auto">
            <a:xfrm>
              <a:off x="2496" y="1392"/>
              <a:ext cx="1872" cy="213"/>
            </a:xfrm>
            <a:prstGeom prst="rect">
              <a:avLst/>
            </a:prstGeom>
            <a:noFill/>
            <a:ln w="9525">
              <a:noFill/>
              <a:miter lim="800000"/>
              <a:headEnd/>
              <a:tailEnd/>
            </a:ln>
          </p:spPr>
          <p:txBody>
            <a:bodyPr>
              <a:prstTxWarp prst="textNoShape">
                <a:avLst/>
              </a:prstTxWarp>
              <a:spAutoFit/>
            </a:bodyPr>
            <a:lstStyle/>
            <a:p>
              <a:pPr algn="ctr">
                <a:spcBef>
                  <a:spcPct val="50000"/>
                </a:spcBef>
                <a:tabLst>
                  <a:tab pos="228600" algn="l"/>
                </a:tabLst>
              </a:pPr>
              <a:r>
                <a:rPr lang="en-US" sz="1600"/>
                <a:t>(Every two weeks or weekly)</a:t>
              </a:r>
            </a:p>
          </p:txBody>
        </p:sp>
        <p:sp>
          <p:nvSpPr>
            <p:cNvPr id="14380" name="Text Box 43"/>
            <p:cNvSpPr txBox="1">
              <a:spLocks noChangeArrowheads="1"/>
            </p:cNvSpPr>
            <p:nvPr/>
          </p:nvSpPr>
          <p:spPr bwMode="auto">
            <a:xfrm>
              <a:off x="3312" y="2064"/>
              <a:ext cx="1152" cy="213"/>
            </a:xfrm>
            <a:prstGeom prst="rect">
              <a:avLst/>
            </a:prstGeom>
            <a:noFill/>
            <a:ln w="9525">
              <a:noFill/>
              <a:miter lim="800000"/>
              <a:headEnd/>
              <a:tailEnd/>
            </a:ln>
          </p:spPr>
          <p:txBody>
            <a:bodyPr>
              <a:prstTxWarp prst="textNoShape">
                <a:avLst/>
              </a:prstTxWarp>
              <a:spAutoFit/>
            </a:bodyPr>
            <a:lstStyle/>
            <a:p>
              <a:pPr>
                <a:spcBef>
                  <a:spcPct val="50000"/>
                </a:spcBef>
              </a:pPr>
              <a:r>
                <a:rPr lang="en-US" sz="1600"/>
                <a:t>(Monthly)</a:t>
              </a:r>
            </a:p>
          </p:txBody>
        </p:sp>
        <p:sp>
          <p:nvSpPr>
            <p:cNvPr id="14381" name="Text Box 44"/>
            <p:cNvSpPr txBox="1">
              <a:spLocks noChangeArrowheads="1"/>
            </p:cNvSpPr>
            <p:nvPr/>
          </p:nvSpPr>
          <p:spPr bwMode="auto">
            <a:xfrm>
              <a:off x="2784" y="3072"/>
              <a:ext cx="1920" cy="212"/>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600"/>
                <a:t>(Three times per year)</a:t>
              </a:r>
            </a:p>
          </p:txBody>
        </p:sp>
      </p:grpSp>
      <p:sp>
        <p:nvSpPr>
          <p:cNvPr id="14339" name="Text Box 45"/>
          <p:cNvSpPr txBox="1">
            <a:spLocks noChangeArrowheads="1"/>
          </p:cNvSpPr>
          <p:nvPr/>
        </p:nvSpPr>
        <p:spPr bwMode="auto">
          <a:xfrm>
            <a:off x="381000" y="304800"/>
            <a:ext cx="8534400" cy="547688"/>
          </a:xfrm>
          <a:prstGeom prst="rect">
            <a:avLst/>
          </a:prstGeom>
          <a:solidFill>
            <a:srgbClr val="CCFF66"/>
          </a:solidFill>
          <a:ln w="28575">
            <a:solidFill>
              <a:schemeClr val="tx1"/>
            </a:solidFill>
            <a:miter lim="800000"/>
            <a:headEnd/>
            <a:tailEnd/>
          </a:ln>
        </p:spPr>
        <p:txBody>
          <a:bodyPr>
            <a:prstTxWarp prst="textNoShape">
              <a:avLst/>
            </a:prstTxWarp>
            <a:spAutoFit/>
          </a:bodyPr>
          <a:lstStyle/>
          <a:p>
            <a:pPr>
              <a:spcBef>
                <a:spcPct val="50000"/>
              </a:spcBef>
            </a:pPr>
            <a:r>
              <a:rPr lang="en-US" sz="2800" b="1" u="sng"/>
              <a:t>Level of Intervention</a:t>
            </a:r>
            <a:r>
              <a:rPr lang="en-US" sz="2800" b="1"/>
              <a:t> and </a:t>
            </a:r>
            <a:r>
              <a:rPr lang="en-US" sz="2800" b="1" u="sng"/>
              <a:t>Monitoring Frequency</a:t>
            </a:r>
          </a:p>
        </p:txBody>
      </p:sp>
      <p:sp>
        <p:nvSpPr>
          <p:cNvPr id="14340" name="Text Box 46"/>
          <p:cNvSpPr txBox="1">
            <a:spLocks noChangeArrowheads="1"/>
          </p:cNvSpPr>
          <p:nvPr/>
        </p:nvSpPr>
        <p:spPr bwMode="auto">
          <a:xfrm>
            <a:off x="990600" y="3810000"/>
            <a:ext cx="12192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b="1"/>
              <a:t>Tier 1</a:t>
            </a:r>
          </a:p>
        </p:txBody>
      </p:sp>
      <p:sp>
        <p:nvSpPr>
          <p:cNvPr id="14341" name="Text Box 47"/>
          <p:cNvSpPr txBox="1">
            <a:spLocks noChangeArrowheads="1"/>
          </p:cNvSpPr>
          <p:nvPr/>
        </p:nvSpPr>
        <p:spPr bwMode="auto">
          <a:xfrm>
            <a:off x="1371600" y="2209800"/>
            <a:ext cx="12192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b="1"/>
              <a:t>Tier 2</a:t>
            </a:r>
          </a:p>
        </p:txBody>
      </p:sp>
      <p:sp>
        <p:nvSpPr>
          <p:cNvPr id="14342" name="Text Box 48"/>
          <p:cNvSpPr txBox="1">
            <a:spLocks noChangeArrowheads="1"/>
          </p:cNvSpPr>
          <p:nvPr/>
        </p:nvSpPr>
        <p:spPr bwMode="auto">
          <a:xfrm>
            <a:off x="1600200" y="1462088"/>
            <a:ext cx="990600" cy="366712"/>
          </a:xfrm>
          <a:prstGeom prst="rect">
            <a:avLst/>
          </a:prstGeom>
          <a:noFill/>
          <a:ln w="9525">
            <a:noFill/>
            <a:miter lim="800000"/>
            <a:headEnd/>
            <a:tailEnd/>
          </a:ln>
        </p:spPr>
        <p:txBody>
          <a:bodyPr>
            <a:prstTxWarp prst="textNoShape">
              <a:avLst/>
            </a:prstTxWarp>
            <a:spAutoFit/>
          </a:bodyPr>
          <a:lstStyle/>
          <a:p>
            <a:pPr>
              <a:spcBef>
                <a:spcPct val="50000"/>
              </a:spcBef>
            </a:pPr>
            <a:r>
              <a:rPr lang="en-US" b="1"/>
              <a:t>Tier 3</a:t>
            </a:r>
          </a:p>
        </p:txBody>
      </p:sp>
    </p:spTree>
    <p:extLst>
      <p:ext uri="{BB962C8B-B14F-4D97-AF65-F5344CB8AC3E}">
        <p14:creationId xmlns:p14="http://schemas.microsoft.com/office/powerpoint/2010/main" val="384372999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667000" y="1066800"/>
            <a:ext cx="6019800" cy="4953000"/>
            <a:chOff x="960" y="624"/>
            <a:chExt cx="3792" cy="3120"/>
          </a:xfrm>
        </p:grpSpPr>
        <p:sp>
          <p:nvSpPr>
            <p:cNvPr id="22548" name="Rectangle 3"/>
            <p:cNvSpPr>
              <a:spLocks noChangeArrowheads="1"/>
            </p:cNvSpPr>
            <p:nvPr/>
          </p:nvSpPr>
          <p:spPr bwMode="auto">
            <a:xfrm>
              <a:off x="960" y="1200"/>
              <a:ext cx="1200" cy="2016"/>
            </a:xfrm>
            <a:prstGeom prst="rect">
              <a:avLst/>
            </a:prstGeom>
            <a:solidFill>
              <a:srgbClr val="33CC33"/>
            </a:solidFill>
            <a:ln w="28575">
              <a:solidFill>
                <a:schemeClr val="tx1"/>
              </a:solidFill>
              <a:miter lim="800000"/>
              <a:headEnd/>
              <a:tailEnd/>
            </a:ln>
          </p:spPr>
          <p:txBody>
            <a:bodyPr wrap="none" anchor="ctr">
              <a:prstTxWarp prst="textNoShape">
                <a:avLst/>
              </a:prstTxWarp>
            </a:bodyPr>
            <a:lstStyle/>
            <a:p>
              <a:endParaRPr lang="en-US"/>
            </a:p>
          </p:txBody>
        </p:sp>
        <p:sp>
          <p:nvSpPr>
            <p:cNvPr id="22549" name="Line 4"/>
            <p:cNvSpPr>
              <a:spLocks noChangeShapeType="1"/>
            </p:cNvSpPr>
            <p:nvPr/>
          </p:nvSpPr>
          <p:spPr bwMode="auto">
            <a:xfrm>
              <a:off x="960" y="2208"/>
              <a:ext cx="1200"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2550" name="Line 5"/>
            <p:cNvSpPr>
              <a:spLocks noChangeShapeType="1"/>
            </p:cNvSpPr>
            <p:nvPr/>
          </p:nvSpPr>
          <p:spPr bwMode="auto">
            <a:xfrm flipV="1">
              <a:off x="1536" y="624"/>
              <a:ext cx="0" cy="576"/>
            </a:xfrm>
            <a:prstGeom prst="line">
              <a:avLst/>
            </a:prstGeom>
            <a:noFill/>
            <a:ln w="28575">
              <a:solidFill>
                <a:schemeClr val="tx1"/>
              </a:solidFill>
              <a:round/>
              <a:headEnd/>
              <a:tailEnd/>
            </a:ln>
          </p:spPr>
          <p:txBody>
            <a:bodyPr>
              <a:prstTxWarp prst="textNoShape">
                <a:avLst/>
              </a:prstTxWarp>
            </a:bodyPr>
            <a:lstStyle/>
            <a:p>
              <a:endParaRPr lang="en-US"/>
            </a:p>
          </p:txBody>
        </p:sp>
        <p:sp>
          <p:nvSpPr>
            <p:cNvPr id="22551" name="Line 6"/>
            <p:cNvSpPr>
              <a:spLocks noChangeShapeType="1"/>
            </p:cNvSpPr>
            <p:nvPr/>
          </p:nvSpPr>
          <p:spPr bwMode="auto">
            <a:xfrm>
              <a:off x="1536" y="3216"/>
              <a:ext cx="0" cy="528"/>
            </a:xfrm>
            <a:prstGeom prst="line">
              <a:avLst/>
            </a:prstGeom>
            <a:noFill/>
            <a:ln w="28575">
              <a:solidFill>
                <a:schemeClr val="tx1"/>
              </a:solidFill>
              <a:round/>
              <a:headEnd/>
              <a:tailEnd/>
            </a:ln>
          </p:spPr>
          <p:txBody>
            <a:bodyPr>
              <a:prstTxWarp prst="textNoShape">
                <a:avLst/>
              </a:prstTxWarp>
            </a:bodyPr>
            <a:lstStyle/>
            <a:p>
              <a:endParaRPr lang="en-US"/>
            </a:p>
          </p:txBody>
        </p:sp>
        <p:sp>
          <p:nvSpPr>
            <p:cNvPr id="22552" name="Text Box 8"/>
            <p:cNvSpPr txBox="1">
              <a:spLocks noChangeArrowheads="1"/>
            </p:cNvSpPr>
            <p:nvPr/>
          </p:nvSpPr>
          <p:spPr bwMode="auto">
            <a:xfrm>
              <a:off x="1584" y="3264"/>
              <a:ext cx="1104" cy="465"/>
            </a:xfrm>
            <a:prstGeom prst="rect">
              <a:avLst/>
            </a:prstGeom>
            <a:noFill/>
            <a:ln w="9525">
              <a:noFill/>
              <a:miter lim="800000"/>
              <a:headEnd/>
              <a:tailEnd/>
            </a:ln>
          </p:spPr>
          <p:txBody>
            <a:bodyPr>
              <a:prstTxWarp prst="textNoShape">
                <a:avLst/>
              </a:prstTxWarp>
              <a:spAutoFit/>
            </a:bodyPr>
            <a:lstStyle/>
            <a:p>
              <a:pPr algn="ctr">
                <a:spcBef>
                  <a:spcPct val="50000"/>
                </a:spcBef>
              </a:pPr>
              <a:r>
                <a:rPr lang="en-US" b="1"/>
                <a:t>First Quartile </a:t>
              </a:r>
            </a:p>
            <a:p>
              <a:pPr algn="ctr">
                <a:spcBef>
                  <a:spcPct val="50000"/>
                </a:spcBef>
              </a:pPr>
              <a:r>
                <a:rPr lang="en-US" sz="1600"/>
                <a:t>(0-24</a:t>
              </a:r>
              <a:r>
                <a:rPr lang="en-US" sz="1600" baseline="30000"/>
                <a:t>th</a:t>
              </a:r>
              <a:r>
                <a:rPr lang="en-US" sz="1600"/>
                <a:t>%ile)</a:t>
              </a:r>
            </a:p>
          </p:txBody>
        </p:sp>
        <p:sp>
          <p:nvSpPr>
            <p:cNvPr id="22553" name="Text Box 9"/>
            <p:cNvSpPr txBox="1">
              <a:spLocks noChangeArrowheads="1"/>
            </p:cNvSpPr>
            <p:nvPr/>
          </p:nvSpPr>
          <p:spPr bwMode="auto">
            <a:xfrm>
              <a:off x="2928" y="2112"/>
              <a:ext cx="1824" cy="233"/>
            </a:xfrm>
            <a:prstGeom prst="rect">
              <a:avLst/>
            </a:prstGeom>
            <a:noFill/>
            <a:ln w="9525">
              <a:noFill/>
              <a:miter lim="800000"/>
              <a:headEnd/>
              <a:tailEnd/>
            </a:ln>
          </p:spPr>
          <p:txBody>
            <a:bodyPr>
              <a:prstTxWarp prst="textNoShape">
                <a:avLst/>
              </a:prstTxWarp>
              <a:spAutoFit/>
            </a:bodyPr>
            <a:lstStyle/>
            <a:p>
              <a:pPr algn="ctr">
                <a:spcBef>
                  <a:spcPct val="50000"/>
                </a:spcBef>
              </a:pPr>
              <a:r>
                <a:rPr lang="en-US" b="1"/>
                <a:t>Median or Middle Score</a:t>
              </a:r>
            </a:p>
          </p:txBody>
        </p:sp>
        <p:sp>
          <p:nvSpPr>
            <p:cNvPr id="22554" name="Text Box 15"/>
            <p:cNvSpPr txBox="1">
              <a:spLocks noChangeArrowheads="1"/>
            </p:cNvSpPr>
            <p:nvPr/>
          </p:nvSpPr>
          <p:spPr bwMode="auto">
            <a:xfrm>
              <a:off x="2208" y="1440"/>
              <a:ext cx="1102" cy="407"/>
            </a:xfrm>
            <a:prstGeom prst="rect">
              <a:avLst/>
            </a:prstGeom>
            <a:noFill/>
            <a:ln w="9525">
              <a:noFill/>
              <a:miter lim="800000"/>
              <a:headEnd/>
              <a:tailEnd/>
            </a:ln>
          </p:spPr>
          <p:txBody>
            <a:bodyPr wrap="none">
              <a:prstTxWarp prst="textNoShape">
                <a:avLst/>
              </a:prstTxWarp>
              <a:spAutoFit/>
            </a:bodyPr>
            <a:lstStyle/>
            <a:p>
              <a:pPr algn="ctr"/>
              <a:r>
                <a:rPr lang="en-US" b="1"/>
                <a:t>Third Quartile</a:t>
              </a:r>
            </a:p>
            <a:p>
              <a:pPr algn="ctr"/>
              <a:r>
                <a:rPr lang="en-US"/>
                <a:t>(50</a:t>
              </a:r>
              <a:r>
                <a:rPr lang="en-US" baseline="30000"/>
                <a:t>th</a:t>
              </a:r>
              <a:r>
                <a:rPr lang="en-US"/>
                <a:t>- 74</a:t>
              </a:r>
              <a:r>
                <a:rPr lang="en-US" baseline="30000"/>
                <a:t>th</a:t>
              </a:r>
              <a:r>
                <a:rPr lang="en-US"/>
                <a:t> %ile)</a:t>
              </a:r>
            </a:p>
          </p:txBody>
        </p:sp>
      </p:grpSp>
      <p:sp>
        <p:nvSpPr>
          <p:cNvPr id="22531" name="AutoShape 17"/>
          <p:cNvSpPr>
            <a:spLocks/>
          </p:cNvSpPr>
          <p:nvPr/>
        </p:nvSpPr>
        <p:spPr bwMode="auto">
          <a:xfrm>
            <a:off x="2209800" y="1981200"/>
            <a:ext cx="76200" cy="1371600"/>
          </a:xfrm>
          <a:prstGeom prst="leftBrace">
            <a:avLst>
              <a:gd name="adj1" fmla="val 150000"/>
              <a:gd name="adj2" fmla="val 50000"/>
            </a:avLst>
          </a:prstGeom>
          <a:noFill/>
          <a:ln w="28575">
            <a:solidFill>
              <a:schemeClr val="tx1"/>
            </a:solidFill>
            <a:round/>
            <a:headEnd/>
            <a:tailEnd/>
          </a:ln>
        </p:spPr>
        <p:txBody>
          <a:bodyPr wrap="none" anchor="ctr">
            <a:prstTxWarp prst="textNoShape">
              <a:avLst/>
            </a:prstTxWarp>
          </a:bodyPr>
          <a:lstStyle/>
          <a:p>
            <a:endParaRPr lang="en-US"/>
          </a:p>
        </p:txBody>
      </p:sp>
      <p:sp>
        <p:nvSpPr>
          <p:cNvPr id="22532" name="AutoShape 18"/>
          <p:cNvSpPr>
            <a:spLocks/>
          </p:cNvSpPr>
          <p:nvPr/>
        </p:nvSpPr>
        <p:spPr bwMode="auto">
          <a:xfrm>
            <a:off x="2209800" y="3657600"/>
            <a:ext cx="76200" cy="1371600"/>
          </a:xfrm>
          <a:prstGeom prst="leftBrace">
            <a:avLst>
              <a:gd name="adj1" fmla="val 150000"/>
              <a:gd name="adj2" fmla="val 50000"/>
            </a:avLst>
          </a:prstGeom>
          <a:noFill/>
          <a:ln w="28575">
            <a:solidFill>
              <a:schemeClr val="tx1"/>
            </a:solidFill>
            <a:round/>
            <a:headEnd/>
            <a:tailEnd/>
          </a:ln>
        </p:spPr>
        <p:txBody>
          <a:bodyPr wrap="none" anchor="ctr">
            <a:prstTxWarp prst="textNoShape">
              <a:avLst/>
            </a:prstTxWarp>
          </a:bodyPr>
          <a:lstStyle/>
          <a:p>
            <a:endParaRPr lang="en-US"/>
          </a:p>
        </p:txBody>
      </p:sp>
      <p:sp>
        <p:nvSpPr>
          <p:cNvPr id="22533" name="AutoShape 19"/>
          <p:cNvSpPr>
            <a:spLocks/>
          </p:cNvSpPr>
          <p:nvPr/>
        </p:nvSpPr>
        <p:spPr bwMode="auto">
          <a:xfrm>
            <a:off x="2895600" y="1066800"/>
            <a:ext cx="76200" cy="762000"/>
          </a:xfrm>
          <a:prstGeom prst="leftBrace">
            <a:avLst>
              <a:gd name="adj1" fmla="val 83333"/>
              <a:gd name="adj2" fmla="val 50000"/>
            </a:avLst>
          </a:prstGeom>
          <a:noFill/>
          <a:ln w="28575">
            <a:solidFill>
              <a:schemeClr val="tx1"/>
            </a:solidFill>
            <a:round/>
            <a:headEnd/>
            <a:tailEnd/>
          </a:ln>
        </p:spPr>
        <p:txBody>
          <a:bodyPr wrap="none" anchor="ctr">
            <a:prstTxWarp prst="textNoShape">
              <a:avLst/>
            </a:prstTxWarp>
          </a:bodyPr>
          <a:lstStyle/>
          <a:p>
            <a:endParaRPr lang="en-US"/>
          </a:p>
        </p:txBody>
      </p:sp>
      <p:sp>
        <p:nvSpPr>
          <p:cNvPr id="22534" name="AutoShape 20"/>
          <p:cNvSpPr>
            <a:spLocks/>
          </p:cNvSpPr>
          <p:nvPr/>
        </p:nvSpPr>
        <p:spPr bwMode="auto">
          <a:xfrm>
            <a:off x="2895600" y="5257800"/>
            <a:ext cx="76200" cy="914400"/>
          </a:xfrm>
          <a:prstGeom prst="leftBrace">
            <a:avLst>
              <a:gd name="adj1" fmla="val 100000"/>
              <a:gd name="adj2" fmla="val 50000"/>
            </a:avLst>
          </a:prstGeom>
          <a:noFill/>
          <a:ln w="28575">
            <a:solidFill>
              <a:schemeClr val="tx1"/>
            </a:solidFill>
            <a:round/>
            <a:headEnd/>
            <a:tailEnd/>
          </a:ln>
        </p:spPr>
        <p:txBody>
          <a:bodyPr wrap="none" anchor="ctr">
            <a:prstTxWarp prst="textNoShape">
              <a:avLst/>
            </a:prstTxWarp>
          </a:bodyPr>
          <a:lstStyle/>
          <a:p>
            <a:endParaRPr lang="en-US"/>
          </a:p>
        </p:txBody>
      </p:sp>
      <p:sp>
        <p:nvSpPr>
          <p:cNvPr id="22535" name="Line 21"/>
          <p:cNvSpPr>
            <a:spLocks noChangeShapeType="1"/>
          </p:cNvSpPr>
          <p:nvPr/>
        </p:nvSpPr>
        <p:spPr bwMode="auto">
          <a:xfrm flipH="1">
            <a:off x="1981200" y="5715000"/>
            <a:ext cx="914400"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2536" name="Line 22"/>
          <p:cNvSpPr>
            <a:spLocks noChangeShapeType="1"/>
          </p:cNvSpPr>
          <p:nvPr/>
        </p:nvSpPr>
        <p:spPr bwMode="auto">
          <a:xfrm flipH="1">
            <a:off x="1828800" y="4343400"/>
            <a:ext cx="381000"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2537" name="Line 23"/>
          <p:cNvSpPr>
            <a:spLocks noChangeShapeType="1"/>
          </p:cNvSpPr>
          <p:nvPr/>
        </p:nvSpPr>
        <p:spPr bwMode="auto">
          <a:xfrm flipH="1">
            <a:off x="1828800" y="2667000"/>
            <a:ext cx="381000"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2538" name="Line 24"/>
          <p:cNvSpPr>
            <a:spLocks noChangeShapeType="1"/>
          </p:cNvSpPr>
          <p:nvPr/>
        </p:nvSpPr>
        <p:spPr bwMode="auto">
          <a:xfrm flipH="1">
            <a:off x="1905000" y="1447800"/>
            <a:ext cx="990600"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2539" name="Text Box 25"/>
          <p:cNvSpPr txBox="1">
            <a:spLocks noChangeArrowheads="1"/>
          </p:cNvSpPr>
          <p:nvPr/>
        </p:nvSpPr>
        <p:spPr bwMode="auto">
          <a:xfrm>
            <a:off x="381000" y="1219200"/>
            <a:ext cx="2133600" cy="641350"/>
          </a:xfrm>
          <a:prstGeom prst="rect">
            <a:avLst/>
          </a:prstGeom>
          <a:noFill/>
          <a:ln w="9525">
            <a:noFill/>
            <a:miter lim="800000"/>
            <a:headEnd/>
            <a:tailEnd/>
          </a:ln>
        </p:spPr>
        <p:txBody>
          <a:bodyPr>
            <a:prstTxWarp prst="textNoShape">
              <a:avLst/>
            </a:prstTxWarp>
            <a:spAutoFit/>
          </a:bodyPr>
          <a:lstStyle/>
          <a:p>
            <a:pPr>
              <a:spcBef>
                <a:spcPct val="50000"/>
              </a:spcBef>
            </a:pPr>
            <a:r>
              <a:rPr lang="en-US"/>
              <a:t>    ¼ of scores </a:t>
            </a:r>
            <a:r>
              <a:rPr lang="en-US" b="1">
                <a:solidFill>
                  <a:srgbClr val="FF0000"/>
                </a:solidFill>
              </a:rPr>
              <a:t>Above Average</a:t>
            </a:r>
          </a:p>
        </p:txBody>
      </p:sp>
      <p:sp>
        <p:nvSpPr>
          <p:cNvPr id="22540" name="Text Box 26"/>
          <p:cNvSpPr txBox="1">
            <a:spLocks noChangeArrowheads="1"/>
          </p:cNvSpPr>
          <p:nvPr/>
        </p:nvSpPr>
        <p:spPr bwMode="auto">
          <a:xfrm>
            <a:off x="381000" y="2452688"/>
            <a:ext cx="1371600" cy="366712"/>
          </a:xfrm>
          <a:prstGeom prst="rect">
            <a:avLst/>
          </a:prstGeom>
          <a:noFill/>
          <a:ln w="9525">
            <a:noFill/>
            <a:miter lim="800000"/>
            <a:headEnd/>
            <a:tailEnd/>
          </a:ln>
        </p:spPr>
        <p:txBody>
          <a:bodyPr>
            <a:prstTxWarp prst="textNoShape">
              <a:avLst/>
            </a:prstTxWarp>
            <a:spAutoFit/>
          </a:bodyPr>
          <a:lstStyle/>
          <a:p>
            <a:pPr>
              <a:spcBef>
                <a:spcPct val="50000"/>
              </a:spcBef>
            </a:pPr>
            <a:r>
              <a:rPr lang="en-US"/>
              <a:t>¼ of scores</a:t>
            </a:r>
          </a:p>
        </p:txBody>
      </p:sp>
      <p:sp>
        <p:nvSpPr>
          <p:cNvPr id="22541" name="Text Box 27"/>
          <p:cNvSpPr txBox="1">
            <a:spLocks noChangeArrowheads="1"/>
          </p:cNvSpPr>
          <p:nvPr/>
        </p:nvSpPr>
        <p:spPr bwMode="auto">
          <a:xfrm>
            <a:off x="457200" y="4114800"/>
            <a:ext cx="14478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a:t>¼ of scores</a:t>
            </a:r>
          </a:p>
        </p:txBody>
      </p:sp>
      <p:sp>
        <p:nvSpPr>
          <p:cNvPr id="22542" name="Text Box 28"/>
          <p:cNvSpPr txBox="1">
            <a:spLocks noChangeArrowheads="1"/>
          </p:cNvSpPr>
          <p:nvPr/>
        </p:nvSpPr>
        <p:spPr bwMode="auto">
          <a:xfrm>
            <a:off x="304800" y="5410200"/>
            <a:ext cx="1981200" cy="641350"/>
          </a:xfrm>
          <a:prstGeom prst="rect">
            <a:avLst/>
          </a:prstGeom>
          <a:noFill/>
          <a:ln w="9525">
            <a:noFill/>
            <a:miter lim="800000"/>
            <a:headEnd/>
            <a:tailEnd/>
          </a:ln>
        </p:spPr>
        <p:txBody>
          <a:bodyPr>
            <a:prstTxWarp prst="textNoShape">
              <a:avLst/>
            </a:prstTxWarp>
            <a:spAutoFit/>
          </a:bodyPr>
          <a:lstStyle/>
          <a:p>
            <a:pPr algn="ctr">
              <a:spcBef>
                <a:spcPct val="50000"/>
              </a:spcBef>
            </a:pPr>
            <a:r>
              <a:rPr lang="en-US"/>
              <a:t>¼ of scores </a:t>
            </a:r>
            <a:r>
              <a:rPr lang="en-US" b="1">
                <a:solidFill>
                  <a:srgbClr val="FF0000"/>
                </a:solidFill>
              </a:rPr>
              <a:t>Below Average</a:t>
            </a:r>
          </a:p>
        </p:txBody>
      </p:sp>
      <p:sp>
        <p:nvSpPr>
          <p:cNvPr id="22543" name="Text Box 29"/>
          <p:cNvSpPr txBox="1">
            <a:spLocks noChangeArrowheads="1"/>
          </p:cNvSpPr>
          <p:nvPr/>
        </p:nvSpPr>
        <p:spPr bwMode="auto">
          <a:xfrm>
            <a:off x="228600" y="169863"/>
            <a:ext cx="8763000" cy="830262"/>
          </a:xfrm>
          <a:prstGeom prst="rect">
            <a:avLst/>
          </a:prstGeom>
          <a:solidFill>
            <a:srgbClr val="CCFF66"/>
          </a:solidFill>
          <a:ln w="19050">
            <a:solidFill>
              <a:schemeClr val="tx1"/>
            </a:solidFill>
            <a:miter lim="800000"/>
            <a:headEnd/>
            <a:tailEnd/>
          </a:ln>
        </p:spPr>
        <p:txBody>
          <a:bodyPr>
            <a:prstTxWarp prst="textNoShape">
              <a:avLst/>
            </a:prstTxWarp>
            <a:spAutoFit/>
          </a:bodyPr>
          <a:lstStyle/>
          <a:p>
            <a:pPr algn="ctr"/>
            <a:r>
              <a:rPr lang="en-US" sz="2400" b="1"/>
              <a:t>Using AIMSweb Individual or Comparison Reports:</a:t>
            </a:r>
          </a:p>
          <a:p>
            <a:pPr algn="ctr"/>
            <a:r>
              <a:rPr lang="en-US" sz="2400" b="1"/>
              <a:t>Box Plots</a:t>
            </a:r>
          </a:p>
        </p:txBody>
      </p:sp>
      <p:sp>
        <p:nvSpPr>
          <p:cNvPr id="22544" name="Text Box 30"/>
          <p:cNvSpPr txBox="1">
            <a:spLocks noChangeArrowheads="1"/>
          </p:cNvSpPr>
          <p:nvPr/>
        </p:nvSpPr>
        <p:spPr bwMode="auto">
          <a:xfrm>
            <a:off x="609600" y="3276600"/>
            <a:ext cx="13716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b="1">
                <a:solidFill>
                  <a:srgbClr val="FF0000"/>
                </a:solidFill>
              </a:rPr>
              <a:t>Average</a:t>
            </a:r>
          </a:p>
        </p:txBody>
      </p:sp>
      <p:sp>
        <p:nvSpPr>
          <p:cNvPr id="22545" name="TextBox 34"/>
          <p:cNvSpPr txBox="1">
            <a:spLocks noChangeArrowheads="1"/>
          </p:cNvSpPr>
          <p:nvPr/>
        </p:nvSpPr>
        <p:spPr bwMode="auto">
          <a:xfrm>
            <a:off x="3962400" y="1143000"/>
            <a:ext cx="1928813" cy="646113"/>
          </a:xfrm>
          <a:prstGeom prst="rect">
            <a:avLst/>
          </a:prstGeom>
          <a:noFill/>
          <a:ln w="9525">
            <a:noFill/>
            <a:miter lim="800000"/>
            <a:headEnd/>
            <a:tailEnd/>
          </a:ln>
        </p:spPr>
        <p:txBody>
          <a:bodyPr wrap="none">
            <a:prstTxWarp prst="textNoShape">
              <a:avLst/>
            </a:prstTxWarp>
            <a:spAutoFit/>
          </a:bodyPr>
          <a:lstStyle/>
          <a:p>
            <a:pPr algn="ctr"/>
            <a:r>
              <a:rPr lang="en-US" b="1"/>
              <a:t>Fourth Quartile</a:t>
            </a:r>
          </a:p>
          <a:p>
            <a:pPr algn="ctr"/>
            <a:r>
              <a:rPr lang="en-US"/>
              <a:t>(75</a:t>
            </a:r>
            <a:r>
              <a:rPr lang="en-US" baseline="30000"/>
              <a:t>th</a:t>
            </a:r>
            <a:r>
              <a:rPr lang="en-US"/>
              <a:t> – 100</a:t>
            </a:r>
            <a:r>
              <a:rPr lang="en-US" baseline="30000"/>
              <a:t>th</a:t>
            </a:r>
            <a:r>
              <a:rPr lang="en-US"/>
              <a:t>%ile)</a:t>
            </a:r>
          </a:p>
        </p:txBody>
      </p:sp>
      <p:sp>
        <p:nvSpPr>
          <p:cNvPr id="22546" name="TextBox 30"/>
          <p:cNvSpPr txBox="1">
            <a:spLocks noChangeArrowheads="1"/>
          </p:cNvSpPr>
          <p:nvPr/>
        </p:nvSpPr>
        <p:spPr bwMode="auto">
          <a:xfrm>
            <a:off x="4648200" y="4038600"/>
            <a:ext cx="1954213" cy="646113"/>
          </a:xfrm>
          <a:prstGeom prst="rect">
            <a:avLst/>
          </a:prstGeom>
          <a:noFill/>
          <a:ln w="9525">
            <a:noFill/>
            <a:miter lim="800000"/>
            <a:headEnd/>
            <a:tailEnd/>
          </a:ln>
        </p:spPr>
        <p:txBody>
          <a:bodyPr>
            <a:prstTxWarp prst="textNoShape">
              <a:avLst/>
            </a:prstTxWarp>
            <a:spAutoFit/>
          </a:bodyPr>
          <a:lstStyle/>
          <a:p>
            <a:pPr algn="ctr"/>
            <a:r>
              <a:rPr lang="en-US" b="1"/>
              <a:t>Second Quartile</a:t>
            </a:r>
          </a:p>
          <a:p>
            <a:pPr algn="ctr"/>
            <a:r>
              <a:rPr lang="en-US"/>
              <a:t>(25</a:t>
            </a:r>
            <a:r>
              <a:rPr lang="en-US" baseline="30000"/>
              <a:t>th</a:t>
            </a:r>
            <a:r>
              <a:rPr lang="en-US"/>
              <a:t>-49</a:t>
            </a:r>
            <a:r>
              <a:rPr lang="en-US" baseline="30000"/>
              <a:t>th</a:t>
            </a:r>
            <a:r>
              <a:rPr lang="en-US"/>
              <a:t> %ile)</a:t>
            </a:r>
          </a:p>
        </p:txBody>
      </p:sp>
      <p:sp>
        <p:nvSpPr>
          <p:cNvPr id="37" name="Left-Right Arrow 36"/>
          <p:cNvSpPr/>
          <p:nvPr/>
        </p:nvSpPr>
        <p:spPr>
          <a:xfrm>
            <a:off x="4648200" y="3505200"/>
            <a:ext cx="1216025" cy="2286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4379793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a:t>
            </a:r>
            <a:r>
              <a:rPr lang="en-US" dirty="0" smtClean="0"/>
              <a:t> Options for Progress Monitoring</a:t>
            </a:r>
            <a:endParaRPr lang="en-US" dirty="0"/>
          </a:p>
        </p:txBody>
      </p:sp>
      <p:sp>
        <p:nvSpPr>
          <p:cNvPr id="3" name="Content Placeholder 2"/>
          <p:cNvSpPr>
            <a:spLocks noGrp="1"/>
          </p:cNvSpPr>
          <p:nvPr>
            <p:ph idx="1"/>
          </p:nvPr>
        </p:nvSpPr>
        <p:spPr/>
        <p:txBody>
          <a:bodyPr/>
          <a:lstStyle/>
          <a:p>
            <a:r>
              <a:rPr lang="en-US" dirty="0"/>
              <a:t>Using Survey Level </a:t>
            </a:r>
            <a:r>
              <a:rPr lang="en-US" dirty="0" smtClean="0"/>
              <a:t>Assessment and Instructional Level probes</a:t>
            </a:r>
          </a:p>
          <a:p>
            <a:r>
              <a:rPr lang="en-US" dirty="0" smtClean="0"/>
              <a:t>Using Grade level probes</a:t>
            </a:r>
            <a:endParaRPr lang="en-US" dirty="0"/>
          </a:p>
          <a:p>
            <a:r>
              <a:rPr lang="en-US" dirty="0" smtClean="0"/>
              <a:t>Using Sub </a:t>
            </a:r>
            <a:r>
              <a:rPr lang="en-US" dirty="0"/>
              <a:t>S</a:t>
            </a:r>
            <a:r>
              <a:rPr lang="en-US" dirty="0" smtClean="0"/>
              <a:t>kill probes</a:t>
            </a:r>
          </a:p>
          <a:p>
            <a:endParaRPr lang="en-US" dirty="0"/>
          </a:p>
        </p:txBody>
      </p:sp>
    </p:spTree>
    <p:extLst>
      <p:ext uri="{BB962C8B-B14F-4D97-AF65-F5344CB8AC3E}">
        <p14:creationId xmlns:p14="http://schemas.microsoft.com/office/powerpoint/2010/main" val="19314613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Survey Level Assessment </a:t>
            </a:r>
            <a:br>
              <a:rPr lang="en-US" dirty="0" smtClean="0"/>
            </a:br>
            <a:r>
              <a:rPr lang="en-US" sz="4000" dirty="0" smtClean="0"/>
              <a:t>(Finding a student’s Instructional Level)</a:t>
            </a:r>
            <a:endParaRPr lang="en-US" sz="4000" dirty="0"/>
          </a:p>
        </p:txBody>
      </p:sp>
      <p:sp>
        <p:nvSpPr>
          <p:cNvPr id="3" name="Content Placeholder 2"/>
          <p:cNvSpPr>
            <a:spLocks noGrp="1"/>
          </p:cNvSpPr>
          <p:nvPr>
            <p:ph idx="1"/>
          </p:nvPr>
        </p:nvSpPr>
        <p:spPr/>
        <p:txBody>
          <a:bodyPr>
            <a:normAutofit fontScale="92500" lnSpcReduction="10000"/>
          </a:bodyPr>
          <a:lstStyle/>
          <a:p>
            <a:r>
              <a:rPr lang="en-US" dirty="0" smtClean="0"/>
              <a:t>To find a student’s Instructional Level using Survey Level Assessment, administer below grade level probes until the student scores at or above the 25</a:t>
            </a:r>
            <a:r>
              <a:rPr lang="en-US" baseline="30000" dirty="0" smtClean="0"/>
              <a:t>th</a:t>
            </a:r>
            <a:r>
              <a:rPr lang="en-US" dirty="0" smtClean="0"/>
              <a:t>%ile for that grade level’s norms.  (see Appendix A &amp; Appendix B in Progress Monitoring Guide in Class Materials).</a:t>
            </a:r>
          </a:p>
          <a:p>
            <a:r>
              <a:rPr lang="en-US" dirty="0" smtClean="0"/>
              <a:t>Progress Monitor at that level until the student scores at or above the 75</a:t>
            </a:r>
            <a:r>
              <a:rPr lang="en-US" baseline="30000" dirty="0" smtClean="0"/>
              <a:t>th</a:t>
            </a:r>
            <a:r>
              <a:rPr lang="en-US" dirty="0" smtClean="0"/>
              <a:t>%ile for that grade level probe.  (Once they reach that goal, bump them up a grade level for progress monitoring.)</a:t>
            </a:r>
            <a:endParaRPr lang="en-US" dirty="0"/>
          </a:p>
        </p:txBody>
      </p:sp>
    </p:spTree>
    <p:extLst>
      <p:ext uri="{BB962C8B-B14F-4D97-AF65-F5344CB8AC3E}">
        <p14:creationId xmlns:p14="http://schemas.microsoft.com/office/powerpoint/2010/main" val="21044764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p:cNvPicPr>
            <a:picLocks noChangeAspect="1" noChangeArrowheads="1"/>
          </p:cNvPicPr>
          <p:nvPr/>
        </p:nvPicPr>
        <p:blipFill>
          <a:blip r:embed="rId2"/>
          <a:srcRect/>
          <a:stretch>
            <a:fillRect/>
          </a:stretch>
        </p:blipFill>
        <p:spPr bwMode="auto">
          <a:xfrm>
            <a:off x="1004888" y="642938"/>
            <a:ext cx="7134225" cy="5572125"/>
          </a:xfrm>
          <a:prstGeom prst="rect">
            <a:avLst/>
          </a:prstGeom>
          <a:noFill/>
          <a:ln w="9525">
            <a:noFill/>
            <a:miter lim="800000"/>
            <a:headEnd/>
            <a:tailEnd/>
          </a:ln>
        </p:spPr>
      </p:pic>
      <p:sp>
        <p:nvSpPr>
          <p:cNvPr id="87043" name="TextBox 2"/>
          <p:cNvSpPr txBox="1">
            <a:spLocks noChangeArrowheads="1"/>
          </p:cNvSpPr>
          <p:nvPr/>
        </p:nvSpPr>
        <p:spPr bwMode="auto">
          <a:xfrm>
            <a:off x="774700" y="190500"/>
            <a:ext cx="7945438" cy="461963"/>
          </a:xfrm>
          <a:prstGeom prst="rect">
            <a:avLst/>
          </a:prstGeom>
          <a:noFill/>
          <a:ln w="9525">
            <a:noFill/>
            <a:miter lim="800000"/>
            <a:headEnd/>
            <a:tailEnd/>
          </a:ln>
        </p:spPr>
        <p:txBody>
          <a:bodyPr wrap="none">
            <a:prstTxWarp prst="textNoShape">
              <a:avLst/>
            </a:prstTxWarp>
            <a:spAutoFit/>
          </a:bodyPr>
          <a:lstStyle/>
          <a:p>
            <a:r>
              <a:rPr lang="en-US" sz="2400" b="1"/>
              <a:t>Where do you enter the survey level information data</a:t>
            </a:r>
          </a:p>
        </p:txBody>
      </p:sp>
      <p:sp>
        <p:nvSpPr>
          <p:cNvPr id="4" name="Oval 3"/>
          <p:cNvSpPr/>
          <p:nvPr/>
        </p:nvSpPr>
        <p:spPr bwMode="auto">
          <a:xfrm>
            <a:off x="1943100" y="5105400"/>
            <a:ext cx="1854200" cy="1143000"/>
          </a:xfrm>
          <a:prstGeom prst="ellipse">
            <a:avLst/>
          </a:prstGeom>
          <a:noFill/>
          <a:ln w="88900" cap="flat" cmpd="sng" algn="ctr">
            <a:solidFill>
              <a:schemeClr val="tx1"/>
            </a:solidFill>
            <a:prstDash val="solid"/>
            <a:round/>
            <a:headEnd type="none" w="med" len="med"/>
            <a:tailEnd type="none" w="med" len="med"/>
          </a:ln>
          <a:effectLst/>
        </p:spPr>
        <p:txBody>
          <a:bodyPr/>
          <a:lstStyle/>
          <a:p>
            <a:pPr algn="ctr" eaLnBrk="0" hangingPunct="0">
              <a:defRPr/>
            </a:pPr>
            <a:endParaRPr lang="en-US">
              <a:effectLst>
                <a:outerShdw blurRad="38100" dist="38100" dir="2700000" algn="tl">
                  <a:srgbClr val="000000">
                    <a:alpha val="43137"/>
                  </a:srgbClr>
                </a:outerShdw>
              </a:effectLst>
              <a:latin typeface="Arial" charset="0"/>
            </a:endParaRPr>
          </a:p>
        </p:txBody>
      </p:sp>
      <p:cxnSp>
        <p:nvCxnSpPr>
          <p:cNvPr id="87045" name="Straight Arrow Connector 5"/>
          <p:cNvCxnSpPr>
            <a:cxnSpLocks noChangeShapeType="1"/>
          </p:cNvCxnSpPr>
          <p:nvPr/>
        </p:nvCxnSpPr>
        <p:spPr bwMode="auto">
          <a:xfrm rot="10800000">
            <a:off x="3721100" y="6057900"/>
            <a:ext cx="749300" cy="482600"/>
          </a:xfrm>
          <a:prstGeom prst="straightConnector1">
            <a:avLst/>
          </a:prstGeom>
          <a:noFill/>
          <a:ln w="63500">
            <a:solidFill>
              <a:schemeClr val="tx1"/>
            </a:solidFill>
            <a:round/>
            <a:headEnd/>
            <a:tailEnd type="arrow" w="med" len="med"/>
          </a:ln>
        </p:spPr>
      </p:cxnSp>
      <p:sp>
        <p:nvSpPr>
          <p:cNvPr id="87046" name="TextBox 6"/>
          <p:cNvSpPr txBox="1">
            <a:spLocks noChangeArrowheads="1"/>
          </p:cNvSpPr>
          <p:nvPr/>
        </p:nvSpPr>
        <p:spPr bwMode="auto">
          <a:xfrm>
            <a:off x="4572000" y="6457950"/>
            <a:ext cx="3602038" cy="400050"/>
          </a:xfrm>
          <a:prstGeom prst="rect">
            <a:avLst/>
          </a:prstGeom>
          <a:noFill/>
          <a:ln w="9525">
            <a:noFill/>
            <a:miter lim="800000"/>
            <a:headEnd/>
            <a:tailEnd/>
          </a:ln>
        </p:spPr>
        <p:txBody>
          <a:bodyPr wrap="none">
            <a:prstTxWarp prst="textNoShape">
              <a:avLst/>
            </a:prstTxWarp>
            <a:spAutoFit/>
          </a:bodyPr>
          <a:lstStyle/>
          <a:p>
            <a:r>
              <a:rPr lang="en-US" b="1">
                <a:solidFill>
                  <a:schemeClr val="tx1"/>
                </a:solidFill>
              </a:rPr>
              <a:t>Click on button to get graph</a:t>
            </a:r>
          </a:p>
        </p:txBody>
      </p:sp>
    </p:spTree>
    <p:extLst>
      <p:ext uri="{BB962C8B-B14F-4D97-AF65-F5344CB8AC3E}">
        <p14:creationId xmlns:p14="http://schemas.microsoft.com/office/powerpoint/2010/main" val="9414622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2005082319813491981172223"/>
          <p:cNvPicPr>
            <a:picLocks noChangeAspect="1" noChangeArrowheads="1"/>
          </p:cNvPicPr>
          <p:nvPr/>
        </p:nvPicPr>
        <p:blipFill>
          <a:blip r:embed="rId3"/>
          <a:srcRect/>
          <a:stretch>
            <a:fillRect/>
          </a:stretch>
        </p:blipFill>
        <p:spPr bwMode="auto">
          <a:xfrm>
            <a:off x="838200" y="1447800"/>
            <a:ext cx="7467600" cy="4911725"/>
          </a:xfrm>
          <a:prstGeom prst="rect">
            <a:avLst/>
          </a:prstGeom>
          <a:noFill/>
          <a:ln w="9525">
            <a:noFill/>
            <a:miter lim="800000"/>
            <a:headEnd/>
            <a:tailEnd/>
          </a:ln>
        </p:spPr>
      </p:pic>
      <p:sp>
        <p:nvSpPr>
          <p:cNvPr id="23555" name="Text Box 3"/>
          <p:cNvSpPr txBox="1">
            <a:spLocks noChangeArrowheads="1"/>
          </p:cNvSpPr>
          <p:nvPr/>
        </p:nvSpPr>
        <p:spPr bwMode="auto">
          <a:xfrm>
            <a:off x="838200" y="990600"/>
            <a:ext cx="7848600" cy="350838"/>
          </a:xfrm>
          <a:prstGeom prst="rect">
            <a:avLst/>
          </a:prstGeom>
          <a:noFill/>
          <a:ln w="9525">
            <a:noFill/>
            <a:miter lim="800000"/>
            <a:headEnd/>
            <a:tailEnd/>
          </a:ln>
        </p:spPr>
        <p:txBody>
          <a:bodyPr>
            <a:prstTxWarp prst="textNoShape">
              <a:avLst/>
            </a:prstTxWarp>
            <a:spAutoFit/>
          </a:bodyPr>
          <a:lstStyle/>
          <a:p>
            <a:pPr eaLnBrk="0" hangingPunct="0">
              <a:lnSpc>
                <a:spcPct val="85000"/>
              </a:lnSpc>
              <a:spcBef>
                <a:spcPct val="50000"/>
              </a:spcBef>
            </a:pPr>
            <a:r>
              <a:rPr lang="en-US" sz="2000">
                <a:solidFill>
                  <a:schemeClr val="tx2"/>
                </a:solidFill>
              </a:rPr>
              <a:t>Conducting a Survey Level Assessment</a:t>
            </a:r>
            <a:endParaRPr lang="en-US" sz="3600">
              <a:solidFill>
                <a:srgbClr val="000080"/>
              </a:solidFill>
            </a:endParaRPr>
          </a:p>
        </p:txBody>
      </p:sp>
      <p:sp>
        <p:nvSpPr>
          <p:cNvPr id="23556" name="Line 4"/>
          <p:cNvSpPr>
            <a:spLocks noChangeShapeType="1"/>
          </p:cNvSpPr>
          <p:nvPr/>
        </p:nvSpPr>
        <p:spPr bwMode="auto">
          <a:xfrm>
            <a:off x="914400" y="1371600"/>
            <a:ext cx="754380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66565" name="AutoShape 5"/>
          <p:cNvSpPr>
            <a:spLocks/>
          </p:cNvSpPr>
          <p:nvPr/>
        </p:nvSpPr>
        <p:spPr bwMode="auto">
          <a:xfrm>
            <a:off x="6858000" y="228600"/>
            <a:ext cx="2057400" cy="1866900"/>
          </a:xfrm>
          <a:prstGeom prst="borderCallout1">
            <a:avLst>
              <a:gd name="adj1" fmla="val 6120"/>
              <a:gd name="adj2" fmla="val -3704"/>
              <a:gd name="adj3" fmla="val 261819"/>
              <a:gd name="adj4" fmla="val -60727"/>
            </a:avLst>
          </a:prstGeom>
          <a:solidFill>
            <a:schemeClr val="accent1"/>
          </a:solidFill>
          <a:ln w="31750">
            <a:solidFill>
              <a:schemeClr val="tx1"/>
            </a:solidFill>
            <a:miter lim="800000"/>
            <a:headEnd type="none" w="lg" len="lg"/>
            <a:tailEnd type="stealth" w="lg" len="lg"/>
          </a:ln>
        </p:spPr>
        <p:txBody>
          <a:bodyPr>
            <a:prstTxWarp prst="textNoShape">
              <a:avLst/>
            </a:prstTxWarp>
          </a:bodyPr>
          <a:lstStyle/>
          <a:p>
            <a:pPr algn="ctr" eaLnBrk="0" hangingPunct="0"/>
            <a:endParaRPr lang="en-US" sz="2400">
              <a:latin typeface="Times" pitchFamily="-111" charset="0"/>
            </a:endParaRPr>
          </a:p>
        </p:txBody>
      </p:sp>
      <p:sp>
        <p:nvSpPr>
          <p:cNvPr id="66566" name="Text Box 6"/>
          <p:cNvSpPr txBox="1">
            <a:spLocks noChangeArrowheads="1"/>
          </p:cNvSpPr>
          <p:nvPr/>
        </p:nvSpPr>
        <p:spPr bwMode="auto">
          <a:xfrm>
            <a:off x="6858000" y="304800"/>
            <a:ext cx="1981200" cy="1614488"/>
          </a:xfrm>
          <a:prstGeom prst="rect">
            <a:avLst/>
          </a:prstGeom>
          <a:noFill/>
          <a:ln w="9525">
            <a:noFill/>
            <a:miter lim="800000"/>
            <a:headEnd/>
            <a:tailEnd/>
          </a:ln>
        </p:spPr>
        <p:txBody>
          <a:bodyPr>
            <a:prstTxWarp prst="textNoShape">
              <a:avLst/>
            </a:prstTxWarp>
            <a:spAutoFit/>
          </a:bodyPr>
          <a:lstStyle/>
          <a:p>
            <a:pPr algn="ctr" eaLnBrk="0" hangingPunct="0">
              <a:spcBef>
                <a:spcPct val="50000"/>
              </a:spcBef>
            </a:pPr>
            <a:r>
              <a:rPr lang="en-US" sz="2400"/>
              <a:t>John</a:t>
            </a:r>
            <a:br>
              <a:rPr lang="en-US" sz="2400"/>
            </a:br>
            <a:r>
              <a:rPr lang="en-US" sz="2400"/>
              <a:t>5</a:t>
            </a:r>
            <a:r>
              <a:rPr lang="en-US" sz="2400" baseline="30000"/>
              <a:t>th</a:t>
            </a:r>
            <a:r>
              <a:rPr lang="en-US" sz="2400"/>
              <a:t> grader:</a:t>
            </a:r>
            <a:br>
              <a:rPr lang="en-US" sz="2400"/>
            </a:br>
            <a:r>
              <a:rPr lang="en-US" sz="1600"/>
              <a:t>5</a:t>
            </a:r>
            <a:r>
              <a:rPr lang="en-US" sz="1600" baseline="30000"/>
              <a:t>th</a:t>
            </a:r>
            <a:r>
              <a:rPr lang="en-US" sz="1600"/>
              <a:t> grade passage</a:t>
            </a:r>
          </a:p>
          <a:p>
            <a:pPr algn="ctr" eaLnBrk="0" hangingPunct="0">
              <a:spcBef>
                <a:spcPct val="50000"/>
              </a:spcBef>
            </a:pPr>
            <a:r>
              <a:rPr lang="en-US" sz="2400" b="1"/>
              <a:t>26/12</a:t>
            </a:r>
            <a:r>
              <a:rPr lang="en-US" sz="1600">
                <a:latin typeface="Times" pitchFamily="-111" charset="0"/>
              </a:rPr>
              <a:t> </a:t>
            </a:r>
          </a:p>
        </p:txBody>
      </p:sp>
      <p:sp>
        <p:nvSpPr>
          <p:cNvPr id="66567" name="Oval 7"/>
          <p:cNvSpPr>
            <a:spLocks noChangeArrowheads="1"/>
          </p:cNvSpPr>
          <p:nvPr/>
        </p:nvSpPr>
        <p:spPr bwMode="auto">
          <a:xfrm>
            <a:off x="5486400" y="5181600"/>
            <a:ext cx="152400" cy="152400"/>
          </a:xfrm>
          <a:prstGeom prst="ellipse">
            <a:avLst/>
          </a:prstGeom>
          <a:solidFill>
            <a:srgbClr val="800080"/>
          </a:solidFill>
          <a:ln w="9525">
            <a:solidFill>
              <a:schemeClr val="tx1"/>
            </a:solidFill>
            <a:round/>
            <a:headEnd/>
            <a:tailEnd/>
          </a:ln>
        </p:spPr>
        <p:txBody>
          <a:bodyPr wrap="none" anchor="ctr">
            <a:prstTxWarp prst="textNoShape">
              <a:avLst/>
            </a:prstTxWarp>
          </a:bodyPr>
          <a:lstStyle/>
          <a:p>
            <a:endParaRPr lang="en-US"/>
          </a:p>
        </p:txBody>
      </p:sp>
      <p:sp>
        <p:nvSpPr>
          <p:cNvPr id="66568" name="AutoShape 8"/>
          <p:cNvSpPr>
            <a:spLocks/>
          </p:cNvSpPr>
          <p:nvPr/>
        </p:nvSpPr>
        <p:spPr bwMode="auto">
          <a:xfrm>
            <a:off x="5029200" y="381000"/>
            <a:ext cx="1317625" cy="1181100"/>
          </a:xfrm>
          <a:prstGeom prst="borderCallout1">
            <a:avLst>
              <a:gd name="adj1" fmla="val 9676"/>
              <a:gd name="adj2" fmla="val -5782"/>
              <a:gd name="adj3" fmla="val 390056"/>
              <a:gd name="adj4" fmla="val -29398"/>
            </a:avLst>
          </a:prstGeom>
          <a:solidFill>
            <a:schemeClr val="accent1"/>
          </a:solidFill>
          <a:ln w="25400">
            <a:solidFill>
              <a:schemeClr val="tx1"/>
            </a:solidFill>
            <a:miter lim="800000"/>
            <a:headEnd/>
            <a:tailEnd type="stealth" w="lg" len="lg"/>
          </a:ln>
        </p:spPr>
        <p:txBody>
          <a:bodyPr>
            <a:prstTxWarp prst="textNoShape">
              <a:avLst/>
            </a:prstTxWarp>
          </a:bodyPr>
          <a:lstStyle/>
          <a:p>
            <a:pPr algn="ctr" eaLnBrk="0" hangingPunct="0"/>
            <a:endParaRPr lang="en-US" sz="2400">
              <a:latin typeface="Times" pitchFamily="-111" charset="0"/>
            </a:endParaRPr>
          </a:p>
        </p:txBody>
      </p:sp>
      <p:sp>
        <p:nvSpPr>
          <p:cNvPr id="66569" name="Text Box 9"/>
          <p:cNvSpPr txBox="1">
            <a:spLocks noChangeArrowheads="1"/>
          </p:cNvSpPr>
          <p:nvPr/>
        </p:nvSpPr>
        <p:spPr bwMode="auto">
          <a:xfrm>
            <a:off x="5029200" y="381000"/>
            <a:ext cx="1371600" cy="1187450"/>
          </a:xfrm>
          <a:prstGeom prst="rect">
            <a:avLst/>
          </a:prstGeom>
          <a:noFill/>
          <a:ln w="9525">
            <a:noFill/>
            <a:miter lim="800000"/>
            <a:headEnd/>
            <a:tailEnd/>
          </a:ln>
        </p:spPr>
        <p:txBody>
          <a:bodyPr>
            <a:prstTxWarp prst="textNoShape">
              <a:avLst/>
            </a:prstTxWarp>
            <a:spAutoFit/>
          </a:bodyPr>
          <a:lstStyle/>
          <a:p>
            <a:pPr algn="ctr" eaLnBrk="0" hangingPunct="0">
              <a:spcBef>
                <a:spcPct val="50000"/>
              </a:spcBef>
            </a:pPr>
            <a:r>
              <a:rPr lang="en-US" sz="2400"/>
              <a:t>John</a:t>
            </a:r>
            <a:br>
              <a:rPr lang="en-US" sz="2400"/>
            </a:br>
            <a:r>
              <a:rPr lang="en-US" sz="1400"/>
              <a:t>4</a:t>
            </a:r>
            <a:r>
              <a:rPr lang="en-US" sz="1400" baseline="30000"/>
              <a:t>th</a:t>
            </a:r>
            <a:r>
              <a:rPr lang="en-US" sz="1400"/>
              <a:t> grade passage</a:t>
            </a:r>
            <a:br>
              <a:rPr lang="en-US" sz="1400"/>
            </a:br>
            <a:r>
              <a:rPr lang="en-US" sz="2000" b="1"/>
              <a:t>49/7</a:t>
            </a:r>
            <a:endParaRPr lang="en-US" sz="2000"/>
          </a:p>
        </p:txBody>
      </p:sp>
      <p:sp>
        <p:nvSpPr>
          <p:cNvPr id="66570" name="Oval 10"/>
          <p:cNvSpPr>
            <a:spLocks noChangeArrowheads="1"/>
          </p:cNvSpPr>
          <p:nvPr/>
        </p:nvSpPr>
        <p:spPr bwMode="auto">
          <a:xfrm>
            <a:off x="4495800" y="5029200"/>
            <a:ext cx="152400" cy="152400"/>
          </a:xfrm>
          <a:prstGeom prst="ellipse">
            <a:avLst/>
          </a:prstGeom>
          <a:solidFill>
            <a:srgbClr val="800080"/>
          </a:solidFill>
          <a:ln w="9525">
            <a:solidFill>
              <a:schemeClr val="tx1"/>
            </a:solidFill>
            <a:round/>
            <a:headEnd/>
            <a:tailEnd/>
          </a:ln>
        </p:spPr>
        <p:txBody>
          <a:bodyPr wrap="none" anchor="ctr">
            <a:prstTxWarp prst="textNoShape">
              <a:avLst/>
            </a:prstTxWarp>
          </a:bodyPr>
          <a:lstStyle/>
          <a:p>
            <a:endParaRPr lang="en-US"/>
          </a:p>
        </p:txBody>
      </p:sp>
      <p:sp>
        <p:nvSpPr>
          <p:cNvPr id="23563" name="Rectangle 11"/>
          <p:cNvSpPr>
            <a:spLocks noChangeArrowheads="1"/>
          </p:cNvSpPr>
          <p:nvPr/>
        </p:nvSpPr>
        <p:spPr bwMode="auto">
          <a:xfrm>
            <a:off x="3505200" y="1600200"/>
            <a:ext cx="1752600" cy="152400"/>
          </a:xfrm>
          <a:prstGeom prst="rect">
            <a:avLst/>
          </a:prstGeom>
          <a:solidFill>
            <a:srgbClr val="EDEDED"/>
          </a:solidFill>
          <a:ln w="9525">
            <a:noFill/>
            <a:miter lim="800000"/>
            <a:headEnd/>
            <a:tailEnd/>
          </a:ln>
        </p:spPr>
        <p:txBody>
          <a:bodyPr wrap="none" anchor="ctr">
            <a:prstTxWarp prst="textNoShape">
              <a:avLst/>
            </a:prstTxWarp>
          </a:bodyPr>
          <a:lstStyle/>
          <a:p>
            <a:endParaRPr lang="en-US"/>
          </a:p>
        </p:txBody>
      </p:sp>
      <p:sp>
        <p:nvSpPr>
          <p:cNvPr id="66572" name="Oval 12"/>
          <p:cNvSpPr>
            <a:spLocks noChangeArrowheads="1"/>
          </p:cNvSpPr>
          <p:nvPr/>
        </p:nvSpPr>
        <p:spPr bwMode="auto">
          <a:xfrm>
            <a:off x="3505200" y="4724400"/>
            <a:ext cx="152400" cy="152400"/>
          </a:xfrm>
          <a:prstGeom prst="ellipse">
            <a:avLst/>
          </a:prstGeom>
          <a:solidFill>
            <a:srgbClr val="FF0000"/>
          </a:solidFill>
          <a:ln w="9525">
            <a:solidFill>
              <a:schemeClr val="tx1"/>
            </a:solidFill>
            <a:round/>
            <a:headEnd/>
            <a:tailEnd/>
          </a:ln>
        </p:spPr>
        <p:txBody>
          <a:bodyPr wrap="none" anchor="ctr">
            <a:prstTxWarp prst="textNoShape">
              <a:avLst/>
            </a:prstTxWarp>
          </a:bodyPr>
          <a:lstStyle/>
          <a:p>
            <a:endParaRPr lang="en-US"/>
          </a:p>
        </p:txBody>
      </p:sp>
      <p:sp>
        <p:nvSpPr>
          <p:cNvPr id="66573" name="AutoShape 13"/>
          <p:cNvSpPr>
            <a:spLocks/>
          </p:cNvSpPr>
          <p:nvPr/>
        </p:nvSpPr>
        <p:spPr bwMode="auto">
          <a:xfrm>
            <a:off x="3657600" y="381000"/>
            <a:ext cx="1066800" cy="1257300"/>
          </a:xfrm>
          <a:prstGeom prst="borderCallout1">
            <a:avLst>
              <a:gd name="adj1" fmla="val 9093"/>
              <a:gd name="adj2" fmla="val -7144"/>
              <a:gd name="adj3" fmla="val 345454"/>
              <a:gd name="adj4" fmla="val -7144"/>
            </a:avLst>
          </a:prstGeom>
          <a:solidFill>
            <a:schemeClr val="accent1"/>
          </a:solidFill>
          <a:ln w="31750">
            <a:solidFill>
              <a:schemeClr val="tx1"/>
            </a:solidFill>
            <a:miter lim="800000"/>
            <a:headEnd/>
            <a:tailEnd type="stealth" w="lg" len="lg"/>
          </a:ln>
        </p:spPr>
        <p:txBody>
          <a:bodyPr>
            <a:prstTxWarp prst="textNoShape">
              <a:avLst/>
            </a:prstTxWarp>
          </a:bodyPr>
          <a:lstStyle/>
          <a:p>
            <a:pPr algn="ctr" eaLnBrk="0" hangingPunct="0"/>
            <a:endParaRPr lang="en-US" sz="2400">
              <a:latin typeface="Times" pitchFamily="-111" charset="0"/>
            </a:endParaRPr>
          </a:p>
        </p:txBody>
      </p:sp>
      <p:sp>
        <p:nvSpPr>
          <p:cNvPr id="66574" name="Text Box 14"/>
          <p:cNvSpPr txBox="1">
            <a:spLocks noChangeArrowheads="1"/>
          </p:cNvSpPr>
          <p:nvPr/>
        </p:nvSpPr>
        <p:spPr bwMode="auto">
          <a:xfrm>
            <a:off x="3733800" y="381000"/>
            <a:ext cx="990600" cy="1187450"/>
          </a:xfrm>
          <a:prstGeom prst="rect">
            <a:avLst/>
          </a:prstGeom>
          <a:noFill/>
          <a:ln w="9525">
            <a:noFill/>
            <a:miter lim="800000"/>
            <a:headEnd/>
            <a:tailEnd/>
          </a:ln>
        </p:spPr>
        <p:txBody>
          <a:bodyPr>
            <a:prstTxWarp prst="textNoShape">
              <a:avLst/>
            </a:prstTxWarp>
            <a:spAutoFit/>
          </a:bodyPr>
          <a:lstStyle/>
          <a:p>
            <a:pPr algn="ctr" eaLnBrk="0" hangingPunct="0">
              <a:spcBef>
                <a:spcPct val="50000"/>
              </a:spcBef>
            </a:pPr>
            <a:r>
              <a:rPr lang="en-US" sz="2400"/>
              <a:t>John</a:t>
            </a:r>
            <a:br>
              <a:rPr lang="en-US" sz="2400"/>
            </a:br>
            <a:r>
              <a:rPr lang="en-US" sz="1400"/>
              <a:t>3</a:t>
            </a:r>
            <a:r>
              <a:rPr lang="en-US" sz="1400" baseline="30000"/>
              <a:t>rd</a:t>
            </a:r>
            <a:r>
              <a:rPr lang="en-US" sz="1400"/>
              <a:t> grade passage</a:t>
            </a:r>
            <a:br>
              <a:rPr lang="en-US" sz="1400"/>
            </a:br>
            <a:r>
              <a:rPr lang="en-US" sz="2000" b="1"/>
              <a:t>62/4</a:t>
            </a:r>
            <a:endParaRPr lang="en-US" sz="2000"/>
          </a:p>
        </p:txBody>
      </p:sp>
      <p:sp>
        <p:nvSpPr>
          <p:cNvPr id="23567" name="Line 15"/>
          <p:cNvSpPr>
            <a:spLocks noChangeShapeType="1"/>
          </p:cNvSpPr>
          <p:nvPr/>
        </p:nvSpPr>
        <p:spPr bwMode="auto">
          <a:xfrm flipH="1">
            <a:off x="4837113" y="1371600"/>
            <a:ext cx="53975" cy="698500"/>
          </a:xfrm>
          <a:prstGeom prst="line">
            <a:avLst/>
          </a:prstGeom>
          <a:noFill/>
          <a:ln w="12700">
            <a:solidFill>
              <a:schemeClr val="tx1"/>
            </a:solidFill>
            <a:round/>
            <a:headEnd/>
            <a:tailEnd/>
          </a:ln>
        </p:spPr>
        <p:txBody>
          <a:bodyPr>
            <a:prstTxWarp prst="textNoShape">
              <a:avLst/>
            </a:prstTxWarp>
          </a:bodyPr>
          <a:lstStyle/>
          <a:p>
            <a:endParaRPr lang="en-US"/>
          </a:p>
        </p:txBody>
      </p:sp>
      <p:cxnSp>
        <p:nvCxnSpPr>
          <p:cNvPr id="23568" name="AutoShape 20"/>
          <p:cNvCxnSpPr>
            <a:cxnSpLocks noChangeShapeType="1"/>
          </p:cNvCxnSpPr>
          <p:nvPr/>
        </p:nvCxnSpPr>
        <p:spPr bwMode="auto">
          <a:xfrm>
            <a:off x="3581400" y="4800600"/>
            <a:ext cx="838200" cy="0"/>
          </a:xfrm>
          <a:prstGeom prst="straightConnector1">
            <a:avLst/>
          </a:prstGeom>
          <a:noFill/>
          <a:ln w="9525">
            <a:solidFill>
              <a:schemeClr val="tx1"/>
            </a:solidFill>
            <a:round/>
            <a:headEnd/>
            <a:tailEnd/>
          </a:ln>
        </p:spPr>
      </p:cxnSp>
      <p:cxnSp>
        <p:nvCxnSpPr>
          <p:cNvPr id="23569" name="AutoShape 22"/>
          <p:cNvCxnSpPr>
            <a:cxnSpLocks noChangeShapeType="1"/>
          </p:cNvCxnSpPr>
          <p:nvPr/>
        </p:nvCxnSpPr>
        <p:spPr bwMode="auto">
          <a:xfrm>
            <a:off x="4572000" y="5105400"/>
            <a:ext cx="838200" cy="0"/>
          </a:xfrm>
          <a:prstGeom prst="straightConnector1">
            <a:avLst/>
          </a:prstGeom>
          <a:noFill/>
          <a:ln w="9525">
            <a:solidFill>
              <a:schemeClr val="tx1"/>
            </a:solidFill>
            <a:round/>
            <a:headEnd/>
            <a:tailEnd/>
          </a:ln>
        </p:spPr>
      </p:cxnSp>
      <p:cxnSp>
        <p:nvCxnSpPr>
          <p:cNvPr id="23570" name="AutoShape 23"/>
          <p:cNvCxnSpPr>
            <a:cxnSpLocks noChangeShapeType="1"/>
          </p:cNvCxnSpPr>
          <p:nvPr/>
        </p:nvCxnSpPr>
        <p:spPr bwMode="auto">
          <a:xfrm>
            <a:off x="5562600" y="5257800"/>
            <a:ext cx="838200" cy="0"/>
          </a:xfrm>
          <a:prstGeom prst="straightConnector1">
            <a:avLst/>
          </a:prstGeom>
          <a:noFill/>
          <a:ln w="9525">
            <a:solidFill>
              <a:schemeClr val="tx1"/>
            </a:solidFill>
            <a:round/>
            <a:headEnd/>
            <a:tailEnd/>
          </a:ln>
        </p:spPr>
      </p:cxnSp>
    </p:spTree>
    <p:extLst>
      <p:ext uri="{BB962C8B-B14F-4D97-AF65-F5344CB8AC3E}">
        <p14:creationId xmlns:p14="http://schemas.microsoft.com/office/powerpoint/2010/main" val="17915239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6565"/>
                                        </p:tgtEl>
                                        <p:attrNameLst>
                                          <p:attrName>style.visibility</p:attrName>
                                        </p:attrNameLst>
                                      </p:cBhvr>
                                      <p:to>
                                        <p:strVal val="visible"/>
                                      </p:to>
                                    </p:set>
                                    <p:animEffect transition="in" filter="fade">
                                      <p:cBhvr>
                                        <p:cTn id="7" dur="2000"/>
                                        <p:tgtEl>
                                          <p:spTgt spid="6656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6566"/>
                                        </p:tgtEl>
                                        <p:attrNameLst>
                                          <p:attrName>style.visibility</p:attrName>
                                        </p:attrNameLst>
                                      </p:cBhvr>
                                      <p:to>
                                        <p:strVal val="visible"/>
                                      </p:to>
                                    </p:set>
                                    <p:animEffect transition="in" filter="fade">
                                      <p:cBhvr>
                                        <p:cTn id="10" dur="2000"/>
                                        <p:tgtEl>
                                          <p:spTgt spid="6656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6567"/>
                                        </p:tgtEl>
                                        <p:attrNameLst>
                                          <p:attrName>style.visibility</p:attrName>
                                        </p:attrNameLst>
                                      </p:cBhvr>
                                      <p:to>
                                        <p:strVal val="visible"/>
                                      </p:to>
                                    </p:set>
                                    <p:animEffect transition="in" filter="fade">
                                      <p:cBhvr>
                                        <p:cTn id="13" dur="2000"/>
                                        <p:tgtEl>
                                          <p:spTgt spid="66567"/>
                                        </p:tgtEl>
                                      </p:cBhvr>
                                    </p:animEffect>
                                  </p:childTnLst>
                                </p:cTn>
                              </p:par>
                              <p:par>
                                <p:cTn id="14" presetID="26" presetClass="emph" presetSubtype="0" repeatCount="2000" fill="hold" grpId="1" nodeType="withEffect">
                                  <p:stCondLst>
                                    <p:cond delay="0"/>
                                  </p:stCondLst>
                                  <p:childTnLst>
                                    <p:animEffect transition="out" filter="fade">
                                      <p:cBhvr>
                                        <p:cTn id="15" dur="500" tmFilter="0, 0; .2, .5; .8, .5; 1, 0"/>
                                        <p:tgtEl>
                                          <p:spTgt spid="66567"/>
                                        </p:tgtEl>
                                      </p:cBhvr>
                                    </p:animEffect>
                                    <p:animScale>
                                      <p:cBhvr>
                                        <p:cTn id="16" dur="250" autoRev="1" fill="hold"/>
                                        <p:tgtEl>
                                          <p:spTgt spid="66567"/>
                                        </p:tgtEl>
                                      </p:cBhvr>
                                      <p:by x="105000" y="105000"/>
                                    </p:animScale>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66569"/>
                                        </p:tgtEl>
                                        <p:attrNameLst>
                                          <p:attrName>style.visibility</p:attrName>
                                        </p:attrNameLst>
                                      </p:cBhvr>
                                      <p:to>
                                        <p:strVal val="visible"/>
                                      </p:to>
                                    </p:set>
                                    <p:animEffect transition="in" filter="dissolve">
                                      <p:cBhvr>
                                        <p:cTn id="21" dur="500"/>
                                        <p:tgtEl>
                                          <p:spTgt spid="66569"/>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66568"/>
                                        </p:tgtEl>
                                        <p:attrNameLst>
                                          <p:attrName>style.visibility</p:attrName>
                                        </p:attrNameLst>
                                      </p:cBhvr>
                                      <p:to>
                                        <p:strVal val="visible"/>
                                      </p:to>
                                    </p:set>
                                    <p:animEffect transition="in" filter="dissolve">
                                      <p:cBhvr>
                                        <p:cTn id="24" dur="500"/>
                                        <p:tgtEl>
                                          <p:spTgt spid="66568"/>
                                        </p:tgtEl>
                                      </p:cBhvr>
                                    </p:animEffect>
                                  </p:childTnLst>
                                </p:cTn>
                              </p:par>
                              <p:par>
                                <p:cTn id="25" presetID="9" presetClass="entr" presetSubtype="0" repeatCount="3000" fill="hold" grpId="0" nodeType="withEffect">
                                  <p:stCondLst>
                                    <p:cond delay="0"/>
                                  </p:stCondLst>
                                  <p:childTnLst>
                                    <p:set>
                                      <p:cBhvr>
                                        <p:cTn id="26" dur="1" fill="hold">
                                          <p:stCondLst>
                                            <p:cond delay="0"/>
                                          </p:stCondLst>
                                        </p:cTn>
                                        <p:tgtEl>
                                          <p:spTgt spid="66570"/>
                                        </p:tgtEl>
                                        <p:attrNameLst>
                                          <p:attrName>style.visibility</p:attrName>
                                        </p:attrNameLst>
                                      </p:cBhvr>
                                      <p:to>
                                        <p:strVal val="visible"/>
                                      </p:to>
                                    </p:set>
                                    <p:animEffect transition="in" filter="dissolve">
                                      <p:cBhvr>
                                        <p:cTn id="27" dur="500"/>
                                        <p:tgtEl>
                                          <p:spTgt spid="66570"/>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66574"/>
                                        </p:tgtEl>
                                        <p:attrNameLst>
                                          <p:attrName>style.visibility</p:attrName>
                                        </p:attrNameLst>
                                      </p:cBhvr>
                                      <p:to>
                                        <p:strVal val="visible"/>
                                      </p:to>
                                    </p:set>
                                    <p:animEffect transition="in" filter="dissolve">
                                      <p:cBhvr>
                                        <p:cTn id="32" dur="500"/>
                                        <p:tgtEl>
                                          <p:spTgt spid="66574"/>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66573"/>
                                        </p:tgtEl>
                                        <p:attrNameLst>
                                          <p:attrName>style.visibility</p:attrName>
                                        </p:attrNameLst>
                                      </p:cBhvr>
                                      <p:to>
                                        <p:strVal val="visible"/>
                                      </p:to>
                                    </p:set>
                                    <p:animEffect transition="in" filter="dissolve">
                                      <p:cBhvr>
                                        <p:cTn id="35" dur="500"/>
                                        <p:tgtEl>
                                          <p:spTgt spid="66573"/>
                                        </p:tgtEl>
                                      </p:cBhvr>
                                    </p:animEffect>
                                  </p:childTnLst>
                                </p:cTn>
                              </p:par>
                              <p:par>
                                <p:cTn id="36" presetID="10" presetClass="entr" presetSubtype="0" repeatCount="3000" fill="hold" grpId="0" nodeType="withEffect">
                                  <p:stCondLst>
                                    <p:cond delay="0"/>
                                  </p:stCondLst>
                                  <p:childTnLst>
                                    <p:set>
                                      <p:cBhvr>
                                        <p:cTn id="37" dur="1" fill="hold">
                                          <p:stCondLst>
                                            <p:cond delay="0"/>
                                          </p:stCondLst>
                                        </p:cTn>
                                        <p:tgtEl>
                                          <p:spTgt spid="66572"/>
                                        </p:tgtEl>
                                        <p:attrNameLst>
                                          <p:attrName>style.visibility</p:attrName>
                                        </p:attrNameLst>
                                      </p:cBhvr>
                                      <p:to>
                                        <p:strVal val="visible"/>
                                      </p:to>
                                    </p:set>
                                    <p:animEffect transition="in" filter="fade">
                                      <p:cBhvr>
                                        <p:cTn id="38" dur="2000"/>
                                        <p:tgtEl>
                                          <p:spTgt spid="66572"/>
                                        </p:tgtEl>
                                      </p:cBhvr>
                                    </p:animEffect>
                                  </p:childTnLst>
                                </p:cTn>
                              </p:par>
                              <p:par>
                                <p:cTn id="39" presetID="26" presetClass="emph" presetSubtype="0" fill="hold" grpId="1" nodeType="withEffect">
                                  <p:stCondLst>
                                    <p:cond delay="0"/>
                                  </p:stCondLst>
                                  <p:childTnLst>
                                    <p:animEffect transition="out" filter="fade">
                                      <p:cBhvr>
                                        <p:cTn id="40" dur="500" tmFilter="0, 0; .2, .5; .8, .5; 1, 0"/>
                                        <p:tgtEl>
                                          <p:spTgt spid="66572"/>
                                        </p:tgtEl>
                                      </p:cBhvr>
                                    </p:animEffect>
                                    <p:animScale>
                                      <p:cBhvr>
                                        <p:cTn id="41" dur="250" autoRev="1" fill="hold"/>
                                        <p:tgtEl>
                                          <p:spTgt spid="6657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5" grpId="0" animBg="1"/>
      <p:bldP spid="66566" grpId="0"/>
      <p:bldP spid="66567" grpId="0" animBg="1"/>
      <p:bldP spid="66567" grpId="1" animBg="1"/>
      <p:bldP spid="66568" grpId="0" animBg="1"/>
      <p:bldP spid="66569" grpId="0"/>
      <p:bldP spid="66570" grpId="0" animBg="1"/>
      <p:bldP spid="66572" grpId="0" animBg="1"/>
      <p:bldP spid="66572" grpId="1" animBg="1"/>
      <p:bldP spid="66573" grpId="0" animBg="1"/>
      <p:bldP spid="6657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Grade level probes for </a:t>
            </a:r>
            <a:br>
              <a:rPr lang="en-US" dirty="0" smtClean="0"/>
            </a:br>
            <a:r>
              <a:rPr lang="en-US" dirty="0" smtClean="0"/>
              <a:t>Progress Monitoring</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Grade level probes can be used for simplified progress monitoring</a:t>
            </a:r>
          </a:p>
          <a:p>
            <a:r>
              <a:rPr lang="en-US" dirty="0" smtClean="0"/>
              <a:t>Assess on a regular basis using the grade level probe, with the goal for the student to score at or above the 75</a:t>
            </a:r>
            <a:r>
              <a:rPr lang="en-US" baseline="30000" dirty="0" smtClean="0"/>
              <a:t>th</a:t>
            </a:r>
            <a:r>
              <a:rPr lang="en-US" dirty="0" smtClean="0"/>
              <a:t>%ile.  </a:t>
            </a:r>
          </a:p>
          <a:p>
            <a:r>
              <a:rPr lang="en-US" dirty="0" smtClean="0"/>
              <a:t>For high achieving students, a more appropriate goal would be </a:t>
            </a:r>
            <a:r>
              <a:rPr lang="en-US" b="1" dirty="0" smtClean="0"/>
              <a:t>AT LEAST </a:t>
            </a:r>
            <a:r>
              <a:rPr lang="en-US" dirty="0" smtClean="0"/>
              <a:t>the 90</a:t>
            </a:r>
            <a:r>
              <a:rPr lang="en-US" baseline="30000" dirty="0" smtClean="0"/>
              <a:t>th</a:t>
            </a:r>
            <a:r>
              <a:rPr lang="en-US" dirty="0" smtClean="0"/>
              <a:t>%ile for their grade level.  Students thought to be gifted in math would score at or above the 96</a:t>
            </a:r>
            <a:r>
              <a:rPr lang="en-US" baseline="30000" dirty="0" smtClean="0"/>
              <a:t>th</a:t>
            </a:r>
            <a:r>
              <a:rPr lang="en-US" dirty="0" smtClean="0"/>
              <a:t>%ile using a grade level CBM probe.</a:t>
            </a:r>
            <a:endParaRPr lang="en-US" dirty="0"/>
          </a:p>
        </p:txBody>
      </p:sp>
    </p:spTree>
    <p:extLst>
      <p:ext uri="{BB962C8B-B14F-4D97-AF65-F5344CB8AC3E}">
        <p14:creationId xmlns:p14="http://schemas.microsoft.com/office/powerpoint/2010/main" val="39780295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Sub Skill Probes</a:t>
            </a:r>
            <a:endParaRPr lang="en-US" dirty="0"/>
          </a:p>
        </p:txBody>
      </p:sp>
      <p:sp>
        <p:nvSpPr>
          <p:cNvPr id="3" name="Content Placeholder 2"/>
          <p:cNvSpPr>
            <a:spLocks noGrp="1"/>
          </p:cNvSpPr>
          <p:nvPr>
            <p:ph idx="1"/>
          </p:nvPr>
        </p:nvSpPr>
        <p:spPr/>
        <p:txBody>
          <a:bodyPr>
            <a:normAutofit fontScale="92500"/>
          </a:bodyPr>
          <a:lstStyle/>
          <a:p>
            <a:r>
              <a:rPr lang="en-US" dirty="0" smtClean="0"/>
              <a:t>Sub skill probes (Addition, Subtraction, Add/Sub, Multiplication, Division, </a:t>
            </a:r>
            <a:r>
              <a:rPr lang="en-US" dirty="0" err="1" smtClean="0"/>
              <a:t>Mult</a:t>
            </a:r>
            <a:r>
              <a:rPr lang="en-US" dirty="0" smtClean="0"/>
              <a:t>/</a:t>
            </a:r>
            <a:r>
              <a:rPr lang="en-US" dirty="0" err="1" smtClean="0"/>
              <a:t>Div</a:t>
            </a:r>
            <a:r>
              <a:rPr lang="en-US" dirty="0" smtClean="0"/>
              <a:t>) are actually Mastery Measures, as they directly align to and assess a specific skill.</a:t>
            </a:r>
          </a:p>
          <a:p>
            <a:r>
              <a:rPr lang="en-US" dirty="0" smtClean="0"/>
              <a:t>These probes can be used when a specific area of weakness in computation is identified, (i.e. Addition facts) and should always be used in tandem with either a M-CAP or M-COMP probe so that general outcomes are not ignored.</a:t>
            </a:r>
            <a:endParaRPr lang="en-US" dirty="0"/>
          </a:p>
        </p:txBody>
      </p:sp>
    </p:spTree>
    <p:extLst>
      <p:ext uri="{BB962C8B-B14F-4D97-AF65-F5344CB8AC3E}">
        <p14:creationId xmlns:p14="http://schemas.microsoft.com/office/powerpoint/2010/main" val="17073926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 Monitoring</a:t>
            </a:r>
            <a:endParaRPr lang="en-US" dirty="0"/>
          </a:p>
        </p:txBody>
      </p:sp>
      <p:sp>
        <p:nvSpPr>
          <p:cNvPr id="3" name="Content Placeholder 2"/>
          <p:cNvSpPr>
            <a:spLocks noGrp="1"/>
          </p:cNvSpPr>
          <p:nvPr>
            <p:ph idx="1"/>
          </p:nvPr>
        </p:nvSpPr>
        <p:spPr/>
        <p:txBody>
          <a:bodyPr/>
          <a:lstStyle/>
          <a:p>
            <a:pPr marL="0" indent="0">
              <a:buNone/>
            </a:pPr>
            <a:r>
              <a:rPr lang="en-US" dirty="0" smtClean="0"/>
              <a:t>Consider the 3 options for progress monitoring, and when each option would be most appropriate (consider the type of student and the needs of the student):</a:t>
            </a:r>
          </a:p>
          <a:p>
            <a:r>
              <a:rPr lang="en-US" dirty="0" smtClean="0"/>
              <a:t>Survey </a:t>
            </a:r>
            <a:r>
              <a:rPr lang="en-US" dirty="0"/>
              <a:t>Level Assessment and Instructional Level </a:t>
            </a:r>
            <a:r>
              <a:rPr lang="en-US" dirty="0" smtClean="0"/>
              <a:t>probes: who, how often, and why?</a:t>
            </a:r>
            <a:endParaRPr lang="en-US" dirty="0"/>
          </a:p>
          <a:p>
            <a:r>
              <a:rPr lang="en-US" dirty="0" smtClean="0"/>
              <a:t>Grade </a:t>
            </a:r>
            <a:r>
              <a:rPr lang="en-US" dirty="0"/>
              <a:t>level </a:t>
            </a:r>
            <a:r>
              <a:rPr lang="en-US" dirty="0" smtClean="0"/>
              <a:t>probes: who, how often, </a:t>
            </a:r>
            <a:r>
              <a:rPr lang="en-US" dirty="0"/>
              <a:t>and why</a:t>
            </a:r>
            <a:r>
              <a:rPr lang="en-US" dirty="0" smtClean="0"/>
              <a:t>?</a:t>
            </a:r>
            <a:endParaRPr lang="en-US" dirty="0"/>
          </a:p>
          <a:p>
            <a:r>
              <a:rPr lang="en-US" dirty="0" smtClean="0"/>
              <a:t>Sub </a:t>
            </a:r>
            <a:r>
              <a:rPr lang="en-US" dirty="0"/>
              <a:t>Skill </a:t>
            </a:r>
            <a:r>
              <a:rPr lang="en-US" dirty="0" smtClean="0"/>
              <a:t>probes: </a:t>
            </a:r>
            <a:r>
              <a:rPr lang="en-US" dirty="0"/>
              <a:t>who, how often, and why?</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6844304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endParaRPr lang="en-US" dirty="0"/>
          </a:p>
        </p:txBody>
      </p:sp>
      <p:sp>
        <p:nvSpPr>
          <p:cNvPr id="122889" name="Rectangle 9"/>
          <p:cNvSpPr>
            <a:spLocks noGrp="1" noChangeArrowheads="1"/>
          </p:cNvSpPr>
          <p:nvPr>
            <p:ph type="body" idx="1"/>
          </p:nvPr>
        </p:nvSpPr>
        <p:spPr/>
        <p:txBody>
          <a:bodyPr/>
          <a:lstStyle/>
          <a:p>
            <a:pPr>
              <a:lnSpc>
                <a:spcPct val="80000"/>
              </a:lnSpc>
              <a:buFontTx/>
              <a:buNone/>
            </a:pPr>
            <a:r>
              <a:rPr lang="en-US" sz="2400" dirty="0"/>
              <a:t>Decisions are based on at </a:t>
            </a:r>
            <a:r>
              <a:rPr lang="en-US" sz="2400" i="1" dirty="0"/>
              <a:t>least 4 data points</a:t>
            </a:r>
          </a:p>
          <a:p>
            <a:pPr>
              <a:lnSpc>
                <a:spcPct val="80000"/>
              </a:lnSpc>
            </a:pPr>
            <a:r>
              <a:rPr lang="en-US" sz="2400" dirty="0"/>
              <a:t>If all 4 scores fall </a:t>
            </a:r>
            <a:r>
              <a:rPr lang="en-US" sz="2400" b="1" dirty="0"/>
              <a:t>above goal-line</a:t>
            </a:r>
            <a:r>
              <a:rPr lang="en-US" sz="2400" dirty="0"/>
              <a:t>, responding to instruction (increase goal if continues for 4 more data points)</a:t>
            </a:r>
          </a:p>
          <a:p>
            <a:pPr>
              <a:lnSpc>
                <a:spcPct val="80000"/>
              </a:lnSpc>
            </a:pPr>
            <a:r>
              <a:rPr lang="en-US" sz="2400" dirty="0"/>
              <a:t>If scores are </a:t>
            </a:r>
            <a:r>
              <a:rPr lang="en-US" sz="2400" b="1" dirty="0"/>
              <a:t>hovering about</a:t>
            </a:r>
            <a:r>
              <a:rPr lang="en-US" sz="2400" dirty="0"/>
              <a:t> the goal line, continue what you are doing.</a:t>
            </a:r>
          </a:p>
          <a:p>
            <a:pPr>
              <a:lnSpc>
                <a:spcPct val="80000"/>
              </a:lnSpc>
            </a:pPr>
            <a:r>
              <a:rPr lang="en-US" sz="2400" dirty="0"/>
              <a:t>If all 4 scores are below goal-line, but </a:t>
            </a:r>
            <a:r>
              <a:rPr lang="en-US" sz="2400" b="1" dirty="0"/>
              <a:t>parallel</a:t>
            </a:r>
            <a:r>
              <a:rPr lang="en-US" sz="2400" dirty="0"/>
              <a:t>, decide to “wait” for 4 more points to see if student performance accelerates in level to reach original goal.</a:t>
            </a:r>
          </a:p>
          <a:p>
            <a:pPr>
              <a:lnSpc>
                <a:spcPct val="80000"/>
              </a:lnSpc>
            </a:pPr>
            <a:r>
              <a:rPr lang="en-US" sz="2400" dirty="0"/>
              <a:t>If all 4 scores fall </a:t>
            </a:r>
            <a:r>
              <a:rPr lang="en-US" sz="2400" b="1" dirty="0"/>
              <a:t>below goal-line</a:t>
            </a:r>
            <a:r>
              <a:rPr lang="en-US" sz="2400" dirty="0"/>
              <a:t>, not responding to instruction, revise plan and implement different teaching strategy.  </a:t>
            </a:r>
          </a:p>
          <a:p>
            <a:pPr>
              <a:lnSpc>
                <a:spcPct val="80000"/>
              </a:lnSpc>
            </a:pPr>
            <a:r>
              <a:rPr lang="en-US" sz="2400" b="1" dirty="0"/>
              <a:t>Mark change on graph with vertical line</a:t>
            </a:r>
            <a:r>
              <a:rPr lang="en-US" sz="2400" dirty="0"/>
              <a:t>.</a:t>
            </a:r>
          </a:p>
        </p:txBody>
      </p:sp>
      <p:sp>
        <p:nvSpPr>
          <p:cNvPr id="122886" name="Text Box 6"/>
          <p:cNvSpPr txBox="1">
            <a:spLocks noChangeArrowheads="1"/>
          </p:cNvSpPr>
          <p:nvPr/>
        </p:nvSpPr>
        <p:spPr bwMode="auto">
          <a:xfrm>
            <a:off x="3505200" y="4800600"/>
            <a:ext cx="1158875" cy="641350"/>
          </a:xfrm>
          <a:prstGeom prst="rect">
            <a:avLst/>
          </a:prstGeom>
          <a:noFill/>
          <a:ln w="9525">
            <a:noFill/>
            <a:miter lim="800000"/>
            <a:headEnd/>
            <a:tailEnd/>
          </a:ln>
          <a:effectLst/>
        </p:spPr>
        <p:txBody>
          <a:bodyPr>
            <a:prstTxWarp prst="textNoShape">
              <a:avLst/>
            </a:prstTxWarp>
            <a:spAutoFit/>
          </a:bodyPr>
          <a:lstStyle/>
          <a:p>
            <a:endParaRPr lang="en-US"/>
          </a:p>
          <a:p>
            <a:endParaRPr lang="en-US"/>
          </a:p>
        </p:txBody>
      </p:sp>
      <p:sp>
        <p:nvSpPr>
          <p:cNvPr id="122890" name="Text Box 10"/>
          <p:cNvSpPr txBox="1">
            <a:spLocks noChangeArrowheads="1"/>
          </p:cNvSpPr>
          <p:nvPr/>
        </p:nvSpPr>
        <p:spPr bwMode="auto">
          <a:xfrm>
            <a:off x="3886200" y="6019800"/>
            <a:ext cx="4933950" cy="641350"/>
          </a:xfrm>
          <a:prstGeom prst="rect">
            <a:avLst/>
          </a:prstGeom>
          <a:noFill/>
          <a:ln w="9525">
            <a:noFill/>
            <a:miter lim="800000"/>
            <a:headEnd/>
            <a:tailEnd/>
          </a:ln>
          <a:effectLst/>
        </p:spPr>
        <p:txBody>
          <a:bodyPr wrap="none">
            <a:prstTxWarp prst="textNoShape">
              <a:avLst/>
            </a:prstTxWarp>
            <a:spAutoFit/>
          </a:bodyPr>
          <a:lstStyle/>
          <a:p>
            <a:r>
              <a:rPr lang="en-US">
                <a:solidFill>
                  <a:schemeClr val="tx2"/>
                </a:solidFill>
              </a:rPr>
              <a:t>Derived from:</a:t>
            </a:r>
            <a:br>
              <a:rPr lang="en-US">
                <a:solidFill>
                  <a:schemeClr val="tx2"/>
                </a:solidFill>
              </a:rPr>
            </a:br>
            <a:r>
              <a:rPr lang="en-US">
                <a:solidFill>
                  <a:schemeClr val="tx2"/>
                </a:solidFill>
              </a:rPr>
              <a:t>    Fuchs and Fuchs (2006) and Shapiro (2006)</a:t>
            </a:r>
          </a:p>
        </p:txBody>
      </p:sp>
      <p:sp>
        <p:nvSpPr>
          <p:cNvPr id="6" name="Title 1"/>
          <p:cNvSpPr txBox="1">
            <a:spLocks/>
          </p:cNvSpPr>
          <p:nvPr/>
        </p:nvSpPr>
        <p:spPr>
          <a:xfrm>
            <a:off x="457200" y="274638"/>
            <a:ext cx="8229600" cy="1143000"/>
          </a:xfrm>
          <a:prstGeom prst="rect">
            <a:avLst/>
          </a:prstGeom>
          <a:solidFill>
            <a:srgbClr val="CCFF66"/>
          </a:solidFill>
          <a:ln w="19050">
            <a:solidFill>
              <a:schemeClr val="tx1"/>
            </a:solidFill>
          </a:ln>
        </p:spPr>
        <p:txBody>
          <a:bodyPr vert="horz" lIns="91440" tIns="45720" rIns="91440" bIns="45720" rtlCol="0" anchor="ctr">
            <a:normAutofit/>
          </a:bodyPr>
          <a:lstStyle/>
          <a:p>
            <a:pPr lvl="0" algn="ctr">
              <a:spcBef>
                <a:spcPct val="0"/>
              </a:spcBef>
            </a:pPr>
            <a:r>
              <a:rPr lang="en-US" sz="4400" dirty="0" smtClean="0"/>
              <a:t>Decisions based on data-points</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extLst>
      <p:ext uri="{BB962C8B-B14F-4D97-AF65-F5344CB8AC3E}">
        <p14:creationId xmlns:p14="http://schemas.microsoft.com/office/powerpoint/2010/main" val="1611492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10 Objectives</a:t>
            </a:r>
            <a:endParaRPr lang="en-US" dirty="0"/>
          </a:p>
        </p:txBody>
      </p:sp>
      <p:sp>
        <p:nvSpPr>
          <p:cNvPr id="3" name="Content Placeholder 2"/>
          <p:cNvSpPr>
            <a:spLocks noGrp="1"/>
          </p:cNvSpPr>
          <p:nvPr>
            <p:ph idx="1"/>
          </p:nvPr>
        </p:nvSpPr>
        <p:spPr/>
        <p:txBody>
          <a:bodyPr/>
          <a:lstStyle/>
          <a:p>
            <a:pPr marL="0" indent="0">
              <a:buNone/>
            </a:pPr>
            <a:r>
              <a:rPr lang="en-US" dirty="0" smtClean="0"/>
              <a:t>Participants will be able to </a:t>
            </a:r>
          </a:p>
          <a:p>
            <a:r>
              <a:rPr lang="en-US" dirty="0"/>
              <a:t>U</a:t>
            </a:r>
            <a:r>
              <a:rPr lang="en-US" dirty="0" smtClean="0"/>
              <a:t>se </a:t>
            </a:r>
            <a:r>
              <a:rPr lang="en-US" dirty="0" err="1" smtClean="0"/>
              <a:t>Aimsweb</a:t>
            </a:r>
            <a:r>
              <a:rPr lang="en-US" dirty="0" smtClean="0"/>
              <a:t> MCAP reports diagnostically</a:t>
            </a:r>
          </a:p>
          <a:p>
            <a:r>
              <a:rPr lang="en-US" dirty="0" smtClean="0"/>
              <a:t>Know how to Progress Monitoring </a:t>
            </a:r>
          </a:p>
          <a:p>
            <a:r>
              <a:rPr lang="en-US" dirty="0" smtClean="0"/>
              <a:t>Walk through a case study through the lens of </a:t>
            </a:r>
            <a:r>
              <a:rPr lang="en-US" dirty="0" err="1" smtClean="0"/>
              <a:t>RtI</a:t>
            </a:r>
            <a:endParaRPr lang="en-US" dirty="0" smtClean="0"/>
          </a:p>
          <a:p>
            <a:r>
              <a:rPr lang="en-US" dirty="0" smtClean="0"/>
              <a:t>Prepare for next week’s final assessment &amp; complete course evaluation</a:t>
            </a:r>
            <a:endParaRPr lang="en-US" dirty="0"/>
          </a:p>
        </p:txBody>
      </p:sp>
    </p:spTree>
    <p:extLst>
      <p:ext uri="{BB962C8B-B14F-4D97-AF65-F5344CB8AC3E}">
        <p14:creationId xmlns:p14="http://schemas.microsoft.com/office/powerpoint/2010/main" val="28158163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TextBox 4"/>
          <p:cNvSpPr txBox="1">
            <a:spLocks noChangeArrowheads="1"/>
          </p:cNvSpPr>
          <p:nvPr/>
        </p:nvSpPr>
        <p:spPr bwMode="auto">
          <a:xfrm>
            <a:off x="368299" y="1655763"/>
            <a:ext cx="8285163" cy="4062651"/>
          </a:xfrm>
          <a:prstGeom prst="rect">
            <a:avLst/>
          </a:prstGeom>
          <a:noFill/>
          <a:ln w="9525">
            <a:noFill/>
            <a:miter lim="800000"/>
            <a:headEnd/>
            <a:tailEnd/>
          </a:ln>
        </p:spPr>
        <p:txBody>
          <a:bodyPr wrap="square">
            <a:prstTxWarp prst="textNoShape">
              <a:avLst/>
            </a:prstTxWarp>
            <a:spAutoFit/>
          </a:bodyPr>
          <a:lstStyle/>
          <a:p>
            <a:r>
              <a:rPr lang="en-US" sz="2000" dirty="0" smtClean="0">
                <a:solidFill>
                  <a:schemeClr val="tx1"/>
                </a:solidFill>
              </a:rPr>
              <a:t>ASK </a:t>
            </a:r>
            <a:r>
              <a:rPr lang="en-US" sz="2000" dirty="0">
                <a:solidFill>
                  <a:schemeClr val="tx1"/>
                </a:solidFill>
              </a:rPr>
              <a:t>THE FOLLOWING QUESTIONS (and continue to progress monitor)</a:t>
            </a:r>
          </a:p>
          <a:p>
            <a:endParaRPr lang="en-US" sz="2000" dirty="0">
              <a:solidFill>
                <a:schemeClr val="tx1"/>
              </a:solidFill>
            </a:endParaRPr>
          </a:p>
          <a:p>
            <a:r>
              <a:rPr lang="en-US" sz="2000" dirty="0">
                <a:solidFill>
                  <a:schemeClr val="tx1"/>
                </a:solidFill>
              </a:rPr>
              <a:t>--Is the intervention being done with fidelity</a:t>
            </a:r>
          </a:p>
          <a:p>
            <a:r>
              <a:rPr lang="en-US" sz="2000" dirty="0">
                <a:solidFill>
                  <a:schemeClr val="tx1"/>
                </a:solidFill>
              </a:rPr>
              <a:t>--Is the student in the right level of materials</a:t>
            </a:r>
          </a:p>
          <a:p>
            <a:r>
              <a:rPr lang="en-US" sz="2000" dirty="0">
                <a:solidFill>
                  <a:schemeClr val="tx1"/>
                </a:solidFill>
              </a:rPr>
              <a:t>--Has the student been in school?  Are they getting enough minutes</a:t>
            </a:r>
          </a:p>
          <a:p>
            <a:r>
              <a:rPr lang="en-US" sz="2000" dirty="0">
                <a:solidFill>
                  <a:schemeClr val="tx1"/>
                </a:solidFill>
              </a:rPr>
              <a:t>of intervention per week?</a:t>
            </a:r>
          </a:p>
          <a:p>
            <a:endParaRPr lang="en-US" sz="2000" dirty="0">
              <a:solidFill>
                <a:schemeClr val="tx1"/>
              </a:solidFill>
            </a:endParaRPr>
          </a:p>
          <a:p>
            <a:r>
              <a:rPr lang="en-US" sz="2000" dirty="0">
                <a:solidFill>
                  <a:schemeClr val="tx1"/>
                </a:solidFill>
              </a:rPr>
              <a:t>Should the intervention be “tweaked”? Changed? Is there a better </a:t>
            </a:r>
          </a:p>
          <a:p>
            <a:r>
              <a:rPr lang="en-US" sz="2000" dirty="0">
                <a:solidFill>
                  <a:schemeClr val="tx1"/>
                </a:solidFill>
              </a:rPr>
              <a:t>Intervention to “match” the student needs?</a:t>
            </a:r>
          </a:p>
          <a:p>
            <a:endParaRPr lang="en-US" sz="2000" dirty="0">
              <a:solidFill>
                <a:schemeClr val="tx1"/>
              </a:solidFill>
            </a:endParaRPr>
          </a:p>
          <a:p>
            <a:r>
              <a:rPr lang="en-US" sz="2000" dirty="0">
                <a:solidFill>
                  <a:schemeClr val="tx1"/>
                </a:solidFill>
              </a:rPr>
              <a:t>Staff should work together to discuss the data, the student, and what  intervention changes would have a better chance of success.</a:t>
            </a:r>
          </a:p>
          <a:p>
            <a:endParaRPr lang="en-US" dirty="0"/>
          </a:p>
        </p:txBody>
      </p:sp>
      <p:cxnSp>
        <p:nvCxnSpPr>
          <p:cNvPr id="72708" name="Straight Connector 6"/>
          <p:cNvCxnSpPr>
            <a:cxnSpLocks noChangeShapeType="1"/>
          </p:cNvCxnSpPr>
          <p:nvPr/>
        </p:nvCxnSpPr>
        <p:spPr bwMode="auto">
          <a:xfrm flipV="1">
            <a:off x="423863" y="1325563"/>
            <a:ext cx="7805737" cy="39687"/>
          </a:xfrm>
          <a:prstGeom prst="line">
            <a:avLst/>
          </a:prstGeom>
          <a:noFill/>
          <a:ln w="63500">
            <a:solidFill>
              <a:schemeClr val="tx1"/>
            </a:solidFill>
            <a:round/>
            <a:headEnd/>
            <a:tailEnd/>
          </a:ln>
        </p:spPr>
      </p:cxnSp>
      <p:sp>
        <p:nvSpPr>
          <p:cNvPr id="10" name="Title 1"/>
          <p:cNvSpPr txBox="1">
            <a:spLocks/>
          </p:cNvSpPr>
          <p:nvPr/>
        </p:nvSpPr>
        <p:spPr>
          <a:xfrm>
            <a:off x="423863" y="222250"/>
            <a:ext cx="8229600" cy="1143000"/>
          </a:xfrm>
          <a:prstGeom prst="rect">
            <a:avLst/>
          </a:prstGeom>
          <a:solidFill>
            <a:srgbClr val="CCFF66"/>
          </a:solidFill>
          <a:ln w="19050">
            <a:solidFill>
              <a:schemeClr val="tx1"/>
            </a:solidFill>
          </a:ln>
        </p:spPr>
        <p:txBody>
          <a:bodyPr vert="horz" lIns="91440" tIns="45720" rIns="91440" bIns="45720" rtlCol="0" anchor="ctr">
            <a:normAutofit/>
          </a:bodyPr>
          <a:lstStyle/>
          <a:p>
            <a:pPr algn="ctr"/>
            <a:r>
              <a:rPr lang="en-US" sz="4400" dirty="0" smtClean="0">
                <a:solidFill>
                  <a:schemeClr val="tx1"/>
                </a:solidFill>
              </a:rPr>
              <a:t>Data Decision Guidelines</a:t>
            </a:r>
            <a:endParaRPr lang="en-US" sz="4400" dirty="0">
              <a:solidFill>
                <a:schemeClr val="tx1"/>
              </a:solidFill>
            </a:endParaRPr>
          </a:p>
        </p:txBody>
      </p:sp>
    </p:spTree>
    <p:extLst>
      <p:ext uri="{BB962C8B-B14F-4D97-AF65-F5344CB8AC3E}">
        <p14:creationId xmlns:p14="http://schemas.microsoft.com/office/powerpoint/2010/main" val="31367059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65200" y="901700"/>
            <a:ext cx="7213600" cy="5016757"/>
          </a:xfrm>
          <a:prstGeom prst="rect">
            <a:avLst/>
          </a:prstGeom>
          <a:noFill/>
        </p:spPr>
        <p:txBody>
          <a:bodyPr wrap="square" rtlCol="0">
            <a:spAutoFit/>
          </a:bodyPr>
          <a:lstStyle/>
          <a:p>
            <a:pPr algn="ctr"/>
            <a:r>
              <a:rPr lang="en-US" sz="3200" dirty="0" smtClean="0">
                <a:solidFill>
                  <a:srgbClr val="FF0000"/>
                </a:solidFill>
              </a:rPr>
              <a:t>An important note about </a:t>
            </a:r>
          </a:p>
          <a:p>
            <a:pPr algn="ctr"/>
            <a:r>
              <a:rPr lang="en-US" sz="3200" dirty="0" smtClean="0">
                <a:solidFill>
                  <a:srgbClr val="FF0000"/>
                </a:solidFill>
              </a:rPr>
              <a:t>Progress Monitoring:</a:t>
            </a:r>
          </a:p>
          <a:p>
            <a:pPr algn="ctr"/>
            <a:endParaRPr lang="en-US" sz="3200" dirty="0"/>
          </a:p>
          <a:p>
            <a:pPr algn="ctr"/>
            <a:r>
              <a:rPr lang="en-US" sz="3200" dirty="0" smtClean="0"/>
              <a:t>While Benchmark assessments must be standardized to the 8 minute timings, progress monitoring has some flexibility, and may be shortened to 2-5 minutes, </a:t>
            </a:r>
          </a:p>
          <a:p>
            <a:pPr algn="ctr"/>
            <a:r>
              <a:rPr lang="en-US" sz="3200" dirty="0" smtClean="0"/>
              <a:t>so long as the teacher is</a:t>
            </a:r>
            <a:r>
              <a:rPr lang="en-US" sz="3200" b="1" dirty="0" smtClean="0"/>
              <a:t> consistent </a:t>
            </a:r>
            <a:r>
              <a:rPr lang="en-US" sz="3200" dirty="0" smtClean="0"/>
              <a:t>in the amount of time given each </a:t>
            </a:r>
            <a:r>
              <a:rPr lang="en-US" sz="3200" smtClean="0"/>
              <a:t>time </a:t>
            </a:r>
          </a:p>
          <a:p>
            <a:pPr algn="ctr"/>
            <a:r>
              <a:rPr lang="en-US" sz="3200" smtClean="0"/>
              <a:t>he</a:t>
            </a:r>
            <a:r>
              <a:rPr lang="en-US" sz="3200" dirty="0" smtClean="0"/>
              <a:t>/she progress monitors.</a:t>
            </a:r>
            <a:endParaRPr lang="en-US" sz="3200" dirty="0"/>
          </a:p>
        </p:txBody>
      </p:sp>
    </p:spTree>
    <p:extLst>
      <p:ext uri="{BB962C8B-B14F-4D97-AF65-F5344CB8AC3E}">
        <p14:creationId xmlns:p14="http://schemas.microsoft.com/office/powerpoint/2010/main" val="4690177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0"/>
          </p:nvPr>
        </p:nvSpPr>
        <p:spPr/>
        <p:txBody>
          <a:bodyPr/>
          <a:lstStyle/>
          <a:p>
            <a:fld id="{903A874D-6D01-9E43-BA04-58107CFAF016}" type="slidenum">
              <a:rPr lang="en-US"/>
              <a:pPr/>
              <a:t>32</a:t>
            </a:fld>
            <a:endParaRPr lang="en-US"/>
          </a:p>
        </p:txBody>
      </p:sp>
      <p:sp>
        <p:nvSpPr>
          <p:cNvPr id="56331" name="Rectangle 11"/>
          <p:cNvSpPr>
            <a:spLocks noGrp="1" noChangeArrowheads="1"/>
          </p:cNvSpPr>
          <p:nvPr>
            <p:ph type="title"/>
          </p:nvPr>
        </p:nvSpPr>
        <p:spPr>
          <a:xfrm>
            <a:off x="457200" y="274638"/>
            <a:ext cx="8229600" cy="1503362"/>
          </a:xfrm>
        </p:spPr>
        <p:txBody>
          <a:bodyPr>
            <a:normAutofit fontScale="90000"/>
          </a:bodyPr>
          <a:lstStyle/>
          <a:p>
            <a:pPr algn="ctr"/>
            <a:r>
              <a:rPr lang="en-US" dirty="0"/>
              <a:t>What Is the Status of Progress Monitoring in Your School?</a:t>
            </a:r>
            <a:r>
              <a:rPr lang="en-US" sz="2900" dirty="0"/>
              <a:t> </a:t>
            </a:r>
            <a:r>
              <a:rPr lang="en-US" sz="2900" dirty="0" smtClean="0"/>
              <a:t/>
            </a:r>
            <a:br>
              <a:rPr lang="en-US" sz="2900" dirty="0" smtClean="0"/>
            </a:br>
            <a:r>
              <a:rPr lang="en-US" dirty="0" smtClean="0"/>
              <a:t>In Your Classroom?</a:t>
            </a:r>
            <a:endParaRPr lang="en-US" dirty="0"/>
          </a:p>
        </p:txBody>
      </p:sp>
      <p:sp>
        <p:nvSpPr>
          <p:cNvPr id="56332" name="Rectangle 12"/>
          <p:cNvSpPr>
            <a:spLocks noGrp="1" noChangeArrowheads="1"/>
          </p:cNvSpPr>
          <p:nvPr>
            <p:ph type="body" idx="1"/>
          </p:nvPr>
        </p:nvSpPr>
        <p:spPr>
          <a:xfrm>
            <a:off x="1322388" y="2222500"/>
            <a:ext cx="6750050" cy="4022725"/>
          </a:xfrm>
        </p:spPr>
        <p:txBody>
          <a:bodyPr/>
          <a:lstStyle/>
          <a:p>
            <a:pPr>
              <a:lnSpc>
                <a:spcPct val="90000"/>
              </a:lnSpc>
            </a:pPr>
            <a:r>
              <a:rPr lang="en-US" sz="2800" dirty="0"/>
              <a:t>What efforts have you already made toward implementation of progress monitoring?</a:t>
            </a:r>
          </a:p>
          <a:p>
            <a:pPr>
              <a:lnSpc>
                <a:spcPct val="90000"/>
              </a:lnSpc>
            </a:pPr>
            <a:r>
              <a:rPr lang="en-US" sz="2800" dirty="0"/>
              <a:t>What are your goals for implementation for </a:t>
            </a:r>
            <a:r>
              <a:rPr lang="en-US" sz="2800" dirty="0" smtClean="0"/>
              <a:t>this </a:t>
            </a:r>
            <a:r>
              <a:rPr lang="en-US" sz="2800" dirty="0"/>
              <a:t>year?</a:t>
            </a:r>
          </a:p>
          <a:p>
            <a:pPr>
              <a:lnSpc>
                <a:spcPct val="90000"/>
              </a:lnSpc>
            </a:pPr>
            <a:r>
              <a:rPr lang="en-US" sz="2800" dirty="0" smtClean="0"/>
              <a:t>Considerations</a:t>
            </a:r>
            <a:r>
              <a:rPr lang="en-US" sz="2800" dirty="0"/>
              <a:t>:</a:t>
            </a:r>
            <a:endParaRPr lang="en-US" sz="2400" dirty="0"/>
          </a:p>
          <a:p>
            <a:pPr lvl="1">
              <a:lnSpc>
                <a:spcPct val="80000"/>
              </a:lnSpc>
            </a:pPr>
            <a:r>
              <a:rPr lang="en-US" sz="2200" dirty="0"/>
              <a:t>Time</a:t>
            </a:r>
          </a:p>
          <a:p>
            <a:pPr lvl="1">
              <a:lnSpc>
                <a:spcPct val="80000"/>
              </a:lnSpc>
            </a:pPr>
            <a:r>
              <a:rPr lang="en-US" sz="2200" dirty="0"/>
              <a:t>Money</a:t>
            </a:r>
          </a:p>
          <a:p>
            <a:pPr lvl="1">
              <a:lnSpc>
                <a:spcPct val="80000"/>
              </a:lnSpc>
            </a:pPr>
            <a:r>
              <a:rPr lang="en-US" sz="2200" dirty="0"/>
              <a:t>Technology</a:t>
            </a:r>
          </a:p>
          <a:p>
            <a:pPr lvl="1">
              <a:lnSpc>
                <a:spcPct val="80000"/>
              </a:lnSpc>
            </a:pPr>
            <a:r>
              <a:rPr lang="en-US" sz="2200" dirty="0"/>
              <a:t>Training</a:t>
            </a:r>
            <a:endParaRPr lang="en-US" sz="2000" dirty="0"/>
          </a:p>
        </p:txBody>
      </p:sp>
      <p:pic>
        <p:nvPicPr>
          <p:cNvPr id="56327" name="Picture 7" descr="MCj00822590000[1]"/>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a:stretch>
            <a:fillRect/>
          </a:stretch>
        </p:blipFill>
        <p:spPr>
          <a:xfrm>
            <a:off x="6715125" y="4613275"/>
            <a:ext cx="1604963" cy="13795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8" name="Text Box 8"/>
          <p:cNvSpPr txBox="1">
            <a:spLocks noChangeArrowheads="1"/>
          </p:cNvSpPr>
          <p:nvPr/>
        </p:nvSpPr>
        <p:spPr bwMode="auto">
          <a:xfrm>
            <a:off x="6115050" y="600233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eaLnBrk="0" hangingPunct="0">
              <a:spcBef>
                <a:spcPct val="50000"/>
              </a:spcBef>
            </a:pPr>
            <a:r>
              <a:rPr lang="en-US" sz="2400" b="1">
                <a:latin typeface="Georgia" charset="0"/>
              </a:rPr>
              <a:t>ACTION PLAN</a:t>
            </a:r>
          </a:p>
        </p:txBody>
      </p:sp>
    </p:spTree>
    <p:extLst>
      <p:ext uri="{BB962C8B-B14F-4D97-AF65-F5344CB8AC3E}">
        <p14:creationId xmlns:p14="http://schemas.microsoft.com/office/powerpoint/2010/main" val="120929544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762000" y="762000"/>
            <a:ext cx="7924800" cy="1143000"/>
          </a:xfrm>
          <a:prstGeom prst="roundRect">
            <a:avLst>
              <a:gd name="adj" fmla="val 21667"/>
            </a:avLst>
          </a:prstGeom>
          <a:noFill/>
          <a:ln w="9525">
            <a:noFill/>
            <a:round/>
            <a:headEnd/>
            <a:tailEnd/>
          </a:ln>
        </p:spPr>
        <p:txBody>
          <a:bodyPr anchor="ctr"/>
          <a:lstStyle/>
          <a:p>
            <a:pPr>
              <a:lnSpc>
                <a:spcPct val="90000"/>
              </a:lnSpc>
            </a:pPr>
            <a:r>
              <a:rPr lang="en-US" sz="3600" b="1" dirty="0">
                <a:solidFill>
                  <a:schemeClr val="tx2"/>
                </a:solidFill>
                <a:effectLst>
                  <a:outerShdw blurRad="38100" dist="38100" dir="2700000" algn="tl">
                    <a:srgbClr val="DDDDDD"/>
                  </a:outerShdw>
                </a:effectLst>
              </a:rPr>
              <a:t>Math Difficulties for Students </a:t>
            </a:r>
            <a:br>
              <a:rPr lang="en-US" sz="3600" b="1" dirty="0">
                <a:solidFill>
                  <a:schemeClr val="tx2"/>
                </a:solidFill>
                <a:effectLst>
                  <a:outerShdw blurRad="38100" dist="38100" dir="2700000" algn="tl">
                    <a:srgbClr val="DDDDDD"/>
                  </a:outerShdw>
                </a:effectLst>
              </a:rPr>
            </a:br>
            <a:r>
              <a:rPr lang="en-US" sz="3600" b="1" dirty="0">
                <a:solidFill>
                  <a:schemeClr val="tx2"/>
                </a:solidFill>
                <a:effectLst>
                  <a:outerShdw blurRad="38100" dist="38100" dir="2700000" algn="tl">
                    <a:srgbClr val="DDDDDD"/>
                  </a:outerShdw>
                </a:effectLst>
              </a:rPr>
              <a:t>with </a:t>
            </a:r>
            <a:r>
              <a:rPr lang="en-US" sz="3600" b="1" dirty="0" smtClean="0">
                <a:solidFill>
                  <a:schemeClr val="tx2"/>
                </a:solidFill>
                <a:effectLst>
                  <a:outerShdw blurRad="38100" dist="38100" dir="2700000" algn="tl">
                    <a:srgbClr val="DDDDDD"/>
                  </a:outerShdw>
                </a:effectLst>
              </a:rPr>
              <a:t>Learning Disabilities (LD)</a:t>
            </a:r>
            <a:endParaRPr lang="en-US" sz="3600" b="1" dirty="0">
              <a:solidFill>
                <a:schemeClr val="tx2"/>
              </a:solidFill>
              <a:effectLst>
                <a:outerShdw blurRad="38100" dist="38100" dir="2700000" algn="tl">
                  <a:srgbClr val="DDDDDD"/>
                </a:outerShdw>
              </a:effectLst>
            </a:endParaRPr>
          </a:p>
        </p:txBody>
      </p:sp>
      <p:sp>
        <p:nvSpPr>
          <p:cNvPr id="3" name="Rectangle 3"/>
          <p:cNvSpPr txBox="1">
            <a:spLocks noChangeArrowheads="1"/>
          </p:cNvSpPr>
          <p:nvPr/>
        </p:nvSpPr>
        <p:spPr bwMode="auto">
          <a:xfrm>
            <a:off x="838200" y="2362200"/>
            <a:ext cx="7693025" cy="3724275"/>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800100" indent="-342900"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lvl="1" eaLnBrk="1" hangingPunct="1">
              <a:spcBef>
                <a:spcPct val="20000"/>
              </a:spcBef>
              <a:buClr>
                <a:schemeClr val="tx1"/>
              </a:buClr>
              <a:buSzPct val="75000"/>
              <a:buFont typeface="Wingdings" charset="0"/>
              <a:buChar char="l"/>
            </a:pPr>
            <a:r>
              <a:rPr lang="en-US" sz="2800">
                <a:ea typeface="ＭＳ Ｐゴシック" charset="0"/>
              </a:rPr>
              <a:t>Perception</a:t>
            </a:r>
          </a:p>
          <a:p>
            <a:pPr lvl="1" eaLnBrk="1" hangingPunct="1">
              <a:spcBef>
                <a:spcPct val="20000"/>
              </a:spcBef>
              <a:buClr>
                <a:schemeClr val="tx1"/>
              </a:buClr>
              <a:buSzPct val="75000"/>
              <a:buFont typeface="Wingdings" charset="0"/>
              <a:buChar char="l"/>
            </a:pPr>
            <a:r>
              <a:rPr lang="en-US" sz="2800">
                <a:ea typeface="ＭＳ Ｐゴシック" charset="0"/>
              </a:rPr>
              <a:t>Memory</a:t>
            </a:r>
          </a:p>
          <a:p>
            <a:pPr lvl="1" eaLnBrk="1" hangingPunct="1">
              <a:spcBef>
                <a:spcPct val="20000"/>
              </a:spcBef>
              <a:buClr>
                <a:schemeClr val="tx1"/>
              </a:buClr>
              <a:buSzPct val="75000"/>
              <a:buFont typeface="Wingdings" charset="0"/>
              <a:buChar char="l"/>
            </a:pPr>
            <a:r>
              <a:rPr lang="en-US" sz="2800">
                <a:ea typeface="ＭＳ Ｐゴシック" charset="0"/>
              </a:rPr>
              <a:t>Language</a:t>
            </a:r>
          </a:p>
          <a:p>
            <a:pPr lvl="1" eaLnBrk="1" hangingPunct="1">
              <a:spcBef>
                <a:spcPct val="20000"/>
              </a:spcBef>
              <a:buClr>
                <a:schemeClr val="tx1"/>
              </a:buClr>
              <a:buSzPct val="75000"/>
              <a:buFont typeface="Wingdings" charset="0"/>
              <a:buChar char="l"/>
            </a:pPr>
            <a:r>
              <a:rPr lang="en-US" sz="2800">
                <a:ea typeface="ＭＳ Ｐゴシック" charset="0"/>
              </a:rPr>
              <a:t>Behavior</a:t>
            </a:r>
          </a:p>
          <a:p>
            <a:pPr lvl="1" eaLnBrk="1" hangingPunct="1">
              <a:spcBef>
                <a:spcPct val="20000"/>
              </a:spcBef>
              <a:buClr>
                <a:schemeClr val="tx1"/>
              </a:buClr>
              <a:buSzPct val="75000"/>
              <a:buFont typeface="Wingdings" charset="0"/>
              <a:buChar char="l"/>
            </a:pPr>
            <a:r>
              <a:rPr lang="en-US" sz="2800">
                <a:ea typeface="ＭＳ Ｐゴシック" charset="0"/>
              </a:rPr>
              <a:t>Auditory</a:t>
            </a:r>
          </a:p>
          <a:p>
            <a:pPr lvl="1" eaLnBrk="1" hangingPunct="1">
              <a:spcBef>
                <a:spcPct val="20000"/>
              </a:spcBef>
              <a:buClr>
                <a:schemeClr val="tx1"/>
              </a:buClr>
              <a:buSzPct val="75000"/>
              <a:buFont typeface="Wingdings" charset="0"/>
              <a:buChar char="l"/>
            </a:pPr>
            <a:r>
              <a:rPr lang="en-US" sz="2800">
                <a:ea typeface="ＭＳ Ｐゴシック" charset="0"/>
              </a:rPr>
              <a:t>Reasoning</a:t>
            </a:r>
          </a:p>
          <a:p>
            <a:pPr lvl="1" eaLnBrk="1" hangingPunct="1">
              <a:spcBef>
                <a:spcPct val="20000"/>
              </a:spcBef>
              <a:buClr>
                <a:schemeClr val="tx1"/>
              </a:buClr>
              <a:buSzPct val="75000"/>
              <a:buFont typeface="Wingdings" charset="0"/>
              <a:buChar char="l"/>
            </a:pPr>
            <a:r>
              <a:rPr lang="en-US" sz="2800">
                <a:ea typeface="ＭＳ Ｐゴシック" charset="0"/>
              </a:rPr>
              <a:t>Motor</a:t>
            </a:r>
          </a:p>
          <a:p>
            <a:pPr eaLnBrk="1" hangingPunct="1">
              <a:spcBef>
                <a:spcPct val="20000"/>
              </a:spcBef>
              <a:buClr>
                <a:schemeClr val="tx1"/>
              </a:buClr>
              <a:buSzPct val="75000"/>
              <a:buFont typeface="Wingdings" charset="0"/>
              <a:buNone/>
            </a:pPr>
            <a:endParaRPr lang="en-US" sz="2800"/>
          </a:p>
          <a:p>
            <a:pPr eaLnBrk="1" hangingPunct="1">
              <a:spcBef>
                <a:spcPct val="20000"/>
              </a:spcBef>
              <a:buClr>
                <a:schemeClr val="tx1"/>
              </a:buClr>
              <a:buSzPct val="75000"/>
              <a:buFont typeface="Wingdings" charset="0"/>
              <a:buChar char="l"/>
            </a:pPr>
            <a:endParaRPr lang="en-US" sz="2800">
              <a:effectLst>
                <a:outerShdw blurRad="38100" dist="38100" dir="2700000" algn="tl">
                  <a:srgbClr val="DDDDDD"/>
                </a:outerShdw>
              </a:effectLst>
            </a:endParaRPr>
          </a:p>
          <a:p>
            <a:pPr eaLnBrk="1" hangingPunct="1">
              <a:spcBef>
                <a:spcPct val="20000"/>
              </a:spcBef>
              <a:buClr>
                <a:schemeClr val="tx1"/>
              </a:buClr>
              <a:buSzPct val="75000"/>
              <a:buFont typeface="Wingdings" charset="0"/>
              <a:buChar char="l"/>
            </a:pPr>
            <a:endParaRPr lang="en-US" sz="2800">
              <a:effectLst>
                <a:outerShdw blurRad="38100" dist="38100" dir="2700000" algn="tl">
                  <a:srgbClr val="DDDDDD"/>
                </a:outerShdw>
              </a:effectLst>
            </a:endParaRPr>
          </a:p>
        </p:txBody>
      </p:sp>
      <p:sp>
        <p:nvSpPr>
          <p:cNvPr id="4506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fld id="{F2681A5F-6A5D-6F44-B2EF-A78E11AE5557}" type="slidenum">
              <a:rPr lang="en-US" sz="2600">
                <a:solidFill>
                  <a:schemeClr val="bg1"/>
                </a:solidFill>
              </a:rPr>
              <a:pPr eaLnBrk="1" hangingPunct="1"/>
              <a:t>33</a:t>
            </a:fld>
            <a:endParaRPr lang="en-US" sz="2600">
              <a:solidFill>
                <a:schemeClr val="bg1"/>
              </a:solidFill>
            </a:endParaRPr>
          </a:p>
        </p:txBody>
      </p:sp>
      <p:pic>
        <p:nvPicPr>
          <p:cNvPr id="4506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3800" y="228600"/>
            <a:ext cx="14986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315084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p:txBody>
          <a:bodyPr anchor="ctr">
            <a:normAutofit fontScale="90000"/>
          </a:bodyPr>
          <a:lstStyle/>
          <a:p>
            <a:pPr eaLnBrk="1" hangingPunct="1"/>
            <a:r>
              <a:rPr lang="en-US" dirty="0">
                <a:effectLst>
                  <a:outerShdw blurRad="38100" dist="38100" dir="2700000" algn="tl">
                    <a:srgbClr val="DDDDDD"/>
                  </a:outerShdw>
                </a:effectLst>
                <a:latin typeface="Arial" charset="0"/>
                <a:cs typeface="Arial" charset="0"/>
              </a:rPr>
              <a:t>Math Difficulties for </a:t>
            </a:r>
            <a:r>
              <a:rPr lang="en-US" dirty="0" smtClean="0">
                <a:effectLst>
                  <a:outerShdw blurRad="38100" dist="38100" dir="2700000" algn="tl">
                    <a:srgbClr val="DDDDDD"/>
                  </a:outerShdw>
                </a:effectLst>
                <a:latin typeface="Arial" charset="0"/>
                <a:cs typeface="Arial" charset="0"/>
              </a:rPr>
              <a:t/>
            </a:r>
            <a:br>
              <a:rPr lang="en-US" dirty="0" smtClean="0">
                <a:effectLst>
                  <a:outerShdw blurRad="38100" dist="38100" dir="2700000" algn="tl">
                    <a:srgbClr val="DDDDDD"/>
                  </a:outerShdw>
                </a:effectLst>
                <a:latin typeface="Arial" charset="0"/>
                <a:cs typeface="Arial" charset="0"/>
              </a:rPr>
            </a:br>
            <a:r>
              <a:rPr lang="en-US" dirty="0" smtClean="0">
                <a:effectLst>
                  <a:outerShdw blurRad="38100" dist="38100" dir="2700000" algn="tl">
                    <a:srgbClr val="DDDDDD"/>
                  </a:outerShdw>
                </a:effectLst>
                <a:latin typeface="Arial" charset="0"/>
                <a:cs typeface="Arial" charset="0"/>
              </a:rPr>
              <a:t>Students with </a:t>
            </a:r>
            <a:r>
              <a:rPr lang="en-US" dirty="0">
                <a:effectLst>
                  <a:outerShdw blurRad="38100" dist="38100" dir="2700000" algn="tl">
                    <a:srgbClr val="DDDDDD"/>
                  </a:outerShdw>
                </a:effectLst>
                <a:latin typeface="Arial" charset="0"/>
                <a:cs typeface="Arial" charset="0"/>
              </a:rPr>
              <a:t>LD </a:t>
            </a:r>
            <a:r>
              <a:rPr lang="en-US" sz="1400" dirty="0">
                <a:effectLst>
                  <a:outerShdw blurRad="38100" dist="38100" dir="2700000" algn="tl">
                    <a:srgbClr val="DDDDDD"/>
                  </a:outerShdw>
                </a:effectLst>
                <a:latin typeface="Arial" charset="0"/>
                <a:cs typeface="Arial" charset="0"/>
              </a:rPr>
              <a:t> </a:t>
            </a:r>
            <a:endParaRPr lang="en-US" dirty="0">
              <a:effectLst>
                <a:outerShdw blurRad="38100" dist="38100" dir="2700000" algn="tl">
                  <a:srgbClr val="DDDDDD"/>
                </a:outerShdw>
              </a:effectLst>
              <a:latin typeface="Arial" charset="0"/>
              <a:cs typeface="Arial" charset="0"/>
            </a:endParaRPr>
          </a:p>
        </p:txBody>
      </p:sp>
      <p:sp>
        <p:nvSpPr>
          <p:cNvPr id="11267" name="Rectangle 3"/>
          <p:cNvSpPr>
            <a:spLocks noGrp="1" noChangeArrowheads="1"/>
          </p:cNvSpPr>
          <p:nvPr>
            <p:ph type="body" idx="4294967295"/>
          </p:nvPr>
        </p:nvSpPr>
        <p:spPr/>
        <p:txBody>
          <a:bodyPr/>
          <a:lstStyle/>
          <a:p>
            <a:pPr eaLnBrk="1" hangingPunct="1"/>
            <a:r>
              <a:rPr lang="en-US">
                <a:latin typeface="Arial" charset="0"/>
                <a:cs typeface="Arial" charset="0"/>
              </a:rPr>
              <a:t>Conceptual vs. procedural difficulties</a:t>
            </a:r>
          </a:p>
          <a:p>
            <a:pPr eaLnBrk="1" hangingPunct="1">
              <a:buFont typeface="Wingdings" charset="0"/>
              <a:buNone/>
            </a:pPr>
            <a:endParaRPr lang="en-US">
              <a:latin typeface="Arial" charset="0"/>
              <a:cs typeface="Arial" charset="0"/>
            </a:endParaRPr>
          </a:p>
          <a:p>
            <a:r>
              <a:rPr lang="en-US">
                <a:latin typeface="Arial" charset="0"/>
                <a:cs typeface="Arial" charset="0"/>
              </a:rPr>
              <a:t> </a:t>
            </a:r>
            <a:r>
              <a:rPr lang="en-US" i="1">
                <a:latin typeface="Arial" charset="0"/>
                <a:cs typeface="Arial" charset="0"/>
              </a:rPr>
              <a:t>Procedural</a:t>
            </a:r>
            <a:r>
              <a:rPr lang="en-US">
                <a:latin typeface="Arial" charset="0"/>
                <a:cs typeface="Arial" charset="0"/>
              </a:rPr>
              <a:t>: </a:t>
            </a:r>
            <a:r>
              <a:rPr lang="en-US" b="1">
                <a:latin typeface="Arial" charset="0"/>
                <a:cs typeface="Arial" charset="0"/>
              </a:rPr>
              <a:t>Incorrect or misordered procedures</a:t>
            </a:r>
          </a:p>
          <a:p>
            <a:pPr>
              <a:buFont typeface="Wingdings" charset="0"/>
              <a:buNone/>
            </a:pPr>
            <a:endParaRPr lang="en-US">
              <a:latin typeface="Arial" charset="0"/>
              <a:cs typeface="Arial" charset="0"/>
            </a:endParaRPr>
          </a:p>
          <a:p>
            <a:r>
              <a:rPr lang="en-US" i="1">
                <a:latin typeface="Arial" charset="0"/>
                <a:cs typeface="Arial" charset="0"/>
              </a:rPr>
              <a:t>Conceptual</a:t>
            </a:r>
            <a:r>
              <a:rPr lang="en-US">
                <a:latin typeface="Arial" charset="0"/>
                <a:cs typeface="Arial" charset="0"/>
              </a:rPr>
              <a:t>: incorrect response from </a:t>
            </a:r>
            <a:r>
              <a:rPr lang="en-US" b="1">
                <a:latin typeface="Arial" charset="0"/>
                <a:cs typeface="Arial" charset="0"/>
              </a:rPr>
              <a:t>absent or incorrect principles or concepts</a:t>
            </a:r>
            <a:endParaRPr lang="en-US">
              <a:latin typeface="Arial" charset="0"/>
              <a:cs typeface="Arial" charset="0"/>
            </a:endParaRPr>
          </a:p>
          <a:p>
            <a:pPr eaLnBrk="1" hangingPunct="1">
              <a:buFont typeface="Wingdings" charset="0"/>
              <a:buNone/>
            </a:pPr>
            <a:endParaRPr lang="en-US">
              <a:latin typeface="Arial" charset="0"/>
              <a:cs typeface="Arial" charset="0"/>
            </a:endParaRPr>
          </a:p>
          <a:p>
            <a:pPr eaLnBrk="1" hangingPunct="1"/>
            <a:endParaRPr lang="en-US">
              <a:effectLst>
                <a:outerShdw blurRad="38100" dist="38100" dir="2700000" algn="tl">
                  <a:srgbClr val="DDDDDD"/>
                </a:outerShdw>
              </a:effectLst>
              <a:latin typeface="Arial" charset="0"/>
              <a:cs typeface="Arial" charset="0"/>
            </a:endParaRPr>
          </a:p>
          <a:p>
            <a:pPr eaLnBrk="1" hangingPunct="1"/>
            <a:endParaRPr lang="en-US">
              <a:effectLst>
                <a:outerShdw blurRad="38100" dist="38100" dir="2700000" algn="tl">
                  <a:srgbClr val="DDDDDD"/>
                </a:outerShdw>
              </a:effectLst>
              <a:latin typeface="Arial" charset="0"/>
              <a:cs typeface="Arial" charset="0"/>
            </a:endParaRPr>
          </a:p>
        </p:txBody>
      </p:sp>
      <p:pic>
        <p:nvPicPr>
          <p:cNvPr id="7" name="Picture 329" descr="C:\Documents and Settings\Alida Anderson\My Documents\Dellhome\RTI Math\JOCI article\Figure2.1.jpg"/>
          <p:cNvPicPr>
            <a:picLocks noChangeAspect="1" noChangeArrowheads="1"/>
          </p:cNvPicPr>
          <p:nvPr/>
        </p:nvPicPr>
        <p:blipFill>
          <a:blip r:embed="rId3"/>
          <a:srcRect/>
          <a:stretch>
            <a:fillRect/>
          </a:stretch>
        </p:blipFill>
        <p:spPr bwMode="auto">
          <a:xfrm>
            <a:off x="42443400" y="11658600"/>
            <a:ext cx="5638800" cy="4094163"/>
          </a:xfrm>
          <a:prstGeom prst="rect">
            <a:avLst/>
          </a:prstGeom>
          <a:noFill/>
          <a:ln w="9525">
            <a:solidFill>
              <a:srgbClr val="003399"/>
            </a:solidFill>
            <a:miter lim="800000"/>
            <a:headEnd/>
            <a:tailEnd/>
          </a:ln>
          <a:effectLst>
            <a:outerShdw dist="50800" dir="5400000" algn="ctr" rotWithShape="0">
              <a:schemeClr val="accent1"/>
            </a:outerShdw>
          </a:effectLst>
        </p:spPr>
      </p:pic>
      <p:sp>
        <p:nvSpPr>
          <p:cNvPr id="46085" name="Slide Number Placeholder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fld id="{6C908F45-3B96-B848-BBF1-48E2017074BF}" type="slidenum">
              <a:rPr lang="en-US" sz="2600">
                <a:solidFill>
                  <a:schemeClr val="bg1"/>
                </a:solidFill>
              </a:rPr>
              <a:pPr eaLnBrk="1" hangingPunct="1"/>
              <a:t>34</a:t>
            </a:fld>
            <a:endParaRPr lang="en-US" sz="2600">
              <a:solidFill>
                <a:schemeClr val="bg1"/>
              </a:solidFill>
            </a:endParaRPr>
          </a:p>
        </p:txBody>
      </p:sp>
      <p:pic>
        <p:nvPicPr>
          <p:cNvPr id="4608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3800" y="228600"/>
            <a:ext cx="14986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779320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p:txBody>
          <a:bodyPr anchor="ctr"/>
          <a:lstStyle/>
          <a:p>
            <a:pPr eaLnBrk="1" hangingPunct="1"/>
            <a:r>
              <a:rPr lang="en-US">
                <a:effectLst>
                  <a:outerShdw blurRad="38100" dist="38100" dir="2700000" algn="tl">
                    <a:srgbClr val="DDDDDD"/>
                  </a:outerShdw>
                </a:effectLst>
                <a:latin typeface="Arial" charset="0"/>
                <a:cs typeface="Arial" charset="0"/>
              </a:rPr>
              <a:t>LD/Math-Related Problems </a:t>
            </a:r>
            <a:r>
              <a:rPr lang="en-US" sz="1400">
                <a:effectLst>
                  <a:outerShdw blurRad="38100" dist="38100" dir="2700000" algn="tl">
                    <a:srgbClr val="DDDDDD"/>
                  </a:outerShdw>
                </a:effectLst>
                <a:latin typeface="Arial" charset="0"/>
                <a:cs typeface="Arial" charset="0"/>
              </a:rPr>
              <a:t>(see Chart 4)</a:t>
            </a:r>
            <a:endParaRPr lang="en-US">
              <a:effectLst>
                <a:outerShdw blurRad="38100" dist="38100" dir="2700000" algn="tl">
                  <a:srgbClr val="DDDDDD"/>
                </a:outerShdw>
              </a:effectLst>
              <a:latin typeface="Arial" charset="0"/>
              <a:cs typeface="Arial" charset="0"/>
            </a:endParaRPr>
          </a:p>
        </p:txBody>
      </p:sp>
      <p:sp>
        <p:nvSpPr>
          <p:cNvPr id="11267" name="Rectangle 3"/>
          <p:cNvSpPr>
            <a:spLocks noGrp="1" noChangeArrowheads="1"/>
          </p:cNvSpPr>
          <p:nvPr>
            <p:ph type="body" idx="4294967295"/>
          </p:nvPr>
        </p:nvSpPr>
        <p:spPr/>
        <p:txBody>
          <a:bodyPr/>
          <a:lstStyle/>
          <a:p>
            <a:pPr eaLnBrk="1" hangingPunct="1"/>
            <a:r>
              <a:rPr lang="en-US" sz="2400">
                <a:latin typeface="Arial" charset="0"/>
                <a:cs typeface="Arial" charset="0"/>
              </a:rPr>
              <a:t>Conceptual vs. procedural difficulties?</a:t>
            </a:r>
          </a:p>
          <a:p>
            <a:pPr lvl="1"/>
            <a:r>
              <a:rPr lang="en-US">
                <a:latin typeface="Arial" charset="0"/>
                <a:cs typeface="Arial" charset="0"/>
              </a:rPr>
              <a:t>Perception  </a:t>
            </a:r>
          </a:p>
          <a:p>
            <a:pPr lvl="1"/>
            <a:r>
              <a:rPr lang="en-US">
                <a:latin typeface="Arial" charset="0"/>
                <a:cs typeface="Arial" charset="0"/>
              </a:rPr>
              <a:t>Executive function </a:t>
            </a:r>
          </a:p>
          <a:p>
            <a:pPr lvl="1">
              <a:buFontTx/>
              <a:buNone/>
            </a:pPr>
            <a:endParaRPr lang="en-US">
              <a:latin typeface="Arial" charset="0"/>
              <a:cs typeface="Arial" charset="0"/>
            </a:endParaRPr>
          </a:p>
          <a:p>
            <a:r>
              <a:rPr lang="en-US" sz="2400">
                <a:latin typeface="Arial" charset="0"/>
                <a:cs typeface="Arial" charset="0"/>
              </a:rPr>
              <a:t>Dysfluency (efficiency, accuracy, flexibility)</a:t>
            </a:r>
          </a:p>
          <a:p>
            <a:pPr>
              <a:buFont typeface="Wingdings" charset="0"/>
              <a:buNone/>
            </a:pPr>
            <a:endParaRPr lang="en-US" sz="2400">
              <a:latin typeface="Arial" charset="0"/>
              <a:cs typeface="Arial" charset="0"/>
            </a:endParaRPr>
          </a:p>
          <a:p>
            <a:r>
              <a:rPr lang="en-US" sz="2400">
                <a:latin typeface="Arial" charset="0"/>
                <a:cs typeface="Arial" charset="0"/>
              </a:rPr>
              <a:t>Lacking a sense of </a:t>
            </a:r>
            <a:r>
              <a:rPr lang="ja-JP" altLang="en-US" sz="2400">
                <a:latin typeface="Arial" charset="0"/>
                <a:cs typeface="Arial" charset="0"/>
              </a:rPr>
              <a:t>‘</a:t>
            </a:r>
            <a:r>
              <a:rPr lang="en-US" sz="2400" b="1" i="1">
                <a:latin typeface="Arial" charset="0"/>
                <a:cs typeface="Arial" charset="0"/>
              </a:rPr>
              <a:t>ten-ness</a:t>
            </a:r>
            <a:r>
              <a:rPr lang="ja-JP" altLang="en-US" sz="2400">
                <a:latin typeface="Arial" charset="0"/>
                <a:cs typeface="Arial" charset="0"/>
              </a:rPr>
              <a:t>’</a:t>
            </a:r>
            <a:r>
              <a:rPr lang="en-US" sz="2400">
                <a:latin typeface="Arial" charset="0"/>
                <a:cs typeface="Arial" charset="0"/>
              </a:rPr>
              <a:t> (Fiefer &amp; De Fina, 2005)</a:t>
            </a:r>
          </a:p>
          <a:p>
            <a:pPr lvl="1">
              <a:buFontTx/>
              <a:buNone/>
            </a:pPr>
            <a:endParaRPr lang="en-US">
              <a:latin typeface="Arial" charset="0"/>
              <a:cs typeface="Arial" charset="0"/>
            </a:endParaRPr>
          </a:p>
          <a:p>
            <a:pPr eaLnBrk="1" hangingPunct="1">
              <a:buFont typeface="Wingdings" charset="0"/>
              <a:buNone/>
            </a:pPr>
            <a:endParaRPr lang="en-US">
              <a:latin typeface="Arial" charset="0"/>
              <a:cs typeface="Arial" charset="0"/>
            </a:endParaRPr>
          </a:p>
          <a:p>
            <a:pPr eaLnBrk="1" hangingPunct="1"/>
            <a:endParaRPr lang="en-US">
              <a:effectLst>
                <a:outerShdw blurRad="38100" dist="38100" dir="2700000" algn="tl">
                  <a:srgbClr val="DDDDDD"/>
                </a:outerShdw>
              </a:effectLst>
              <a:latin typeface="Arial" charset="0"/>
              <a:cs typeface="Arial" charset="0"/>
            </a:endParaRPr>
          </a:p>
          <a:p>
            <a:pPr eaLnBrk="1" hangingPunct="1"/>
            <a:endParaRPr lang="en-US">
              <a:effectLst>
                <a:outerShdw blurRad="38100" dist="38100" dir="2700000" algn="tl">
                  <a:srgbClr val="DDDDDD"/>
                </a:outerShdw>
              </a:effectLst>
              <a:latin typeface="Arial" charset="0"/>
              <a:cs typeface="Arial" charset="0"/>
            </a:endParaRPr>
          </a:p>
        </p:txBody>
      </p:sp>
      <p:sp>
        <p:nvSpPr>
          <p:cNvPr id="48132"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fld id="{53F6EC12-55BD-414A-932D-496DA8C0EFD6}" type="slidenum">
              <a:rPr lang="en-US" sz="2600">
                <a:solidFill>
                  <a:schemeClr val="bg1"/>
                </a:solidFill>
              </a:rPr>
              <a:pPr eaLnBrk="1" hangingPunct="1"/>
              <a:t>35</a:t>
            </a:fld>
            <a:endParaRPr lang="en-US" sz="2600">
              <a:solidFill>
                <a:schemeClr val="bg1"/>
              </a:solidFill>
            </a:endParaRPr>
          </a:p>
        </p:txBody>
      </p:sp>
      <p:pic>
        <p:nvPicPr>
          <p:cNvPr id="4813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228600"/>
            <a:ext cx="14986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554334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4294967295"/>
          </p:nvPr>
        </p:nvSpPr>
        <p:spPr/>
        <p:txBody>
          <a:bodyPr/>
          <a:lstStyle/>
          <a:p>
            <a:pPr eaLnBrk="1" hangingPunct="1">
              <a:buFont typeface="Wingdings" charset="0"/>
              <a:buNone/>
            </a:pPr>
            <a:endParaRPr lang="en-US" sz="2400" dirty="0">
              <a:latin typeface="Arial" charset="0"/>
              <a:cs typeface="Arial" charset="0"/>
            </a:endParaRPr>
          </a:p>
          <a:p>
            <a:pPr marL="0" indent="0" eaLnBrk="1" hangingPunct="1">
              <a:spcAft>
                <a:spcPts val="600"/>
              </a:spcAft>
              <a:buNone/>
            </a:pPr>
            <a:r>
              <a:rPr lang="en-US" sz="2400" dirty="0">
                <a:latin typeface="Arial" charset="0"/>
                <a:cs typeface="Arial" charset="0"/>
              </a:rPr>
              <a:t>Student-teacher ratio</a:t>
            </a:r>
          </a:p>
          <a:p>
            <a:pPr marL="0" indent="0" eaLnBrk="1" hangingPunct="1">
              <a:spcAft>
                <a:spcPts val="600"/>
              </a:spcAft>
              <a:buNone/>
            </a:pPr>
            <a:r>
              <a:rPr lang="en-US" sz="2400" dirty="0">
                <a:latin typeface="Arial" charset="0"/>
                <a:cs typeface="Arial" charset="0"/>
              </a:rPr>
              <a:t>Repetition</a:t>
            </a:r>
          </a:p>
          <a:p>
            <a:pPr marL="0" indent="0" eaLnBrk="1" hangingPunct="1">
              <a:spcAft>
                <a:spcPts val="600"/>
              </a:spcAft>
              <a:buNone/>
            </a:pPr>
            <a:r>
              <a:rPr lang="en-US" sz="2400" dirty="0">
                <a:latin typeface="Arial" charset="0"/>
                <a:cs typeface="Arial" charset="0"/>
              </a:rPr>
              <a:t>Scripted procedures/lessons</a:t>
            </a:r>
          </a:p>
          <a:p>
            <a:pPr marL="0" indent="0" eaLnBrk="1" hangingPunct="1">
              <a:spcAft>
                <a:spcPts val="600"/>
              </a:spcAft>
              <a:buNone/>
            </a:pPr>
            <a:r>
              <a:rPr lang="en-US" sz="2400" dirty="0">
                <a:latin typeface="Arial" charset="0"/>
                <a:cs typeface="Arial" charset="0"/>
              </a:rPr>
              <a:t>Pace</a:t>
            </a:r>
          </a:p>
          <a:p>
            <a:pPr marL="0" indent="0" eaLnBrk="1" hangingPunct="1">
              <a:spcAft>
                <a:spcPts val="600"/>
              </a:spcAft>
              <a:buNone/>
            </a:pPr>
            <a:r>
              <a:rPr lang="en-US" sz="2400" dirty="0">
                <a:latin typeface="Arial" charset="0"/>
                <a:cs typeface="Arial" charset="0"/>
              </a:rPr>
              <a:t>Sequence</a:t>
            </a:r>
          </a:p>
          <a:p>
            <a:pPr marL="0" indent="0" eaLnBrk="1" hangingPunct="1">
              <a:spcAft>
                <a:spcPts val="600"/>
              </a:spcAft>
              <a:buNone/>
            </a:pPr>
            <a:r>
              <a:rPr lang="en-US" sz="2400" dirty="0">
                <a:latin typeface="Arial" charset="0"/>
                <a:cs typeface="Arial" charset="0"/>
              </a:rPr>
              <a:t>Concrete representations</a:t>
            </a:r>
          </a:p>
          <a:p>
            <a:pPr eaLnBrk="1" hangingPunct="1">
              <a:buFont typeface="Wingdings" charset="0"/>
              <a:buNone/>
            </a:pPr>
            <a:endParaRPr lang="en-US" sz="2400" dirty="0">
              <a:effectLst>
                <a:outerShdw blurRad="38100" dist="38100" dir="2700000" algn="tl">
                  <a:srgbClr val="DDDDDD"/>
                </a:outerShdw>
              </a:effectLst>
              <a:latin typeface="Arial" charset="0"/>
              <a:cs typeface="Arial" charset="0"/>
            </a:endParaRPr>
          </a:p>
        </p:txBody>
      </p:sp>
      <p:sp>
        <p:nvSpPr>
          <p:cNvPr id="6" name="Rectangle 2"/>
          <p:cNvSpPr txBox="1">
            <a:spLocks noChangeArrowheads="1"/>
          </p:cNvSpPr>
          <p:nvPr/>
        </p:nvSpPr>
        <p:spPr bwMode="auto">
          <a:xfrm>
            <a:off x="762000" y="762000"/>
            <a:ext cx="7924800" cy="1143000"/>
          </a:xfrm>
          <a:prstGeom prst="roundRect">
            <a:avLst>
              <a:gd name="adj" fmla="val 21667"/>
            </a:avLst>
          </a:prstGeom>
          <a:noFill/>
          <a:ln w="9525">
            <a:noFill/>
            <a:round/>
            <a:headEnd/>
            <a:tailEnd/>
          </a:ln>
        </p:spPr>
        <p:txBody>
          <a:bodyPr anchor="ctr"/>
          <a:lstStyle/>
          <a:p>
            <a:pPr>
              <a:lnSpc>
                <a:spcPct val="115000"/>
              </a:lnSpc>
              <a:spcAft>
                <a:spcPts val="400"/>
              </a:spcAft>
            </a:pPr>
            <a:r>
              <a:rPr lang="en-US" sz="3600" b="1" dirty="0">
                <a:solidFill>
                  <a:schemeClr val="tx2"/>
                </a:solidFill>
                <a:effectLst>
                  <a:outerShdw blurRad="38100" dist="38100" dir="2700000" algn="tl">
                    <a:srgbClr val="DDDDDD"/>
                  </a:outerShdw>
                </a:effectLst>
              </a:rPr>
              <a:t>Intervention Principles </a:t>
            </a:r>
            <a:endParaRPr lang="en-US" sz="3600" b="1" dirty="0">
              <a:effectLst>
                <a:outerShdw blurRad="38100" dist="38100" dir="2700000" algn="tl">
                  <a:srgbClr val="DDDDDD"/>
                </a:outerShdw>
              </a:effectLst>
            </a:endParaRPr>
          </a:p>
        </p:txBody>
      </p:sp>
      <p:sp>
        <p:nvSpPr>
          <p:cNvPr id="91141" name="Slide Number Placeholder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fld id="{049A1E53-3CB5-554E-8059-A6DC3B6DE0EC}" type="slidenum">
              <a:rPr lang="en-US" sz="2600">
                <a:solidFill>
                  <a:schemeClr val="bg1"/>
                </a:solidFill>
              </a:rPr>
              <a:pPr eaLnBrk="1" hangingPunct="1"/>
              <a:t>36</a:t>
            </a:fld>
            <a:endParaRPr lang="en-US" sz="2600">
              <a:solidFill>
                <a:schemeClr val="bg1"/>
              </a:solidFill>
            </a:endParaRPr>
          </a:p>
        </p:txBody>
      </p:sp>
      <p:pic>
        <p:nvPicPr>
          <p:cNvPr id="91142" name="Picture 4" descr="dd01537_"/>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304800"/>
            <a:ext cx="990600" cy="144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018070"/>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14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2F0A6BA3-A25D-5D49-8C17-86E6707A811C}" type="slidenum">
              <a:rPr lang="en-US"/>
              <a:pPr/>
              <a:t>37</a:t>
            </a:fld>
            <a:endParaRPr lang="en-US"/>
          </a:p>
        </p:txBody>
      </p:sp>
      <p:sp>
        <p:nvSpPr>
          <p:cNvPr id="413698" name="Rectangle 2"/>
          <p:cNvSpPr>
            <a:spLocks noGrp="1" noChangeArrowheads="1"/>
          </p:cNvSpPr>
          <p:nvPr>
            <p:ph type="title"/>
          </p:nvPr>
        </p:nvSpPr>
        <p:spPr/>
        <p:txBody>
          <a:bodyPr/>
          <a:lstStyle/>
          <a:p>
            <a:r>
              <a:rPr lang="en-US" sz="3200" b="1" dirty="0">
                <a:solidFill>
                  <a:srgbClr val="0000FF"/>
                </a:solidFill>
              </a:rPr>
              <a:t>RTI: </a:t>
            </a:r>
            <a:r>
              <a:rPr lang="en-US" sz="3200" b="1" dirty="0" smtClean="0">
                <a:solidFill>
                  <a:srgbClr val="0000FF"/>
                </a:solidFill>
              </a:rPr>
              <a:t>An Individual </a:t>
            </a:r>
            <a:r>
              <a:rPr lang="en-US" sz="3200" b="1" dirty="0">
                <a:solidFill>
                  <a:srgbClr val="0000FF"/>
                </a:solidFill>
              </a:rPr>
              <a:t>Case Study: </a:t>
            </a:r>
            <a:r>
              <a:rPr lang="en-US" sz="3200" b="1" dirty="0" smtClean="0">
                <a:solidFill>
                  <a:srgbClr val="0000FF"/>
                </a:solidFill>
              </a:rPr>
              <a:t/>
            </a:r>
            <a:br>
              <a:rPr lang="en-US" sz="3200" b="1" dirty="0" smtClean="0">
                <a:solidFill>
                  <a:srgbClr val="0000FF"/>
                </a:solidFill>
              </a:rPr>
            </a:br>
            <a:r>
              <a:rPr lang="en-US" sz="3200" b="1" dirty="0" smtClean="0">
                <a:solidFill>
                  <a:srgbClr val="0000FF"/>
                </a:solidFill>
              </a:rPr>
              <a:t>Math </a:t>
            </a:r>
            <a:r>
              <a:rPr lang="en-US" sz="3200" b="1" dirty="0">
                <a:solidFill>
                  <a:srgbClr val="0000FF"/>
                </a:solidFill>
              </a:rPr>
              <a:t>Computation</a:t>
            </a:r>
          </a:p>
        </p:txBody>
      </p:sp>
      <p:sp>
        <p:nvSpPr>
          <p:cNvPr id="413699" name="Rectangle 3"/>
          <p:cNvSpPr>
            <a:spLocks noGrp="1" noChangeArrowheads="1"/>
          </p:cNvSpPr>
          <p:nvPr>
            <p:ph type="body" idx="1"/>
          </p:nvPr>
        </p:nvSpPr>
        <p:spPr/>
        <p:txBody>
          <a:bodyPr/>
          <a:lstStyle/>
          <a:p>
            <a:r>
              <a:rPr lang="en-US" dirty="0"/>
              <a:t>Jared is a fourth-grade student. His teacher, Mrs. Rogers, became concerned because Jared is much slower in completing math computation problems </a:t>
            </a:r>
            <a:r>
              <a:rPr lang="en-US" dirty="0" smtClean="0"/>
              <a:t>than </a:t>
            </a:r>
            <a:r>
              <a:rPr lang="en-US" dirty="0"/>
              <a:t>his classmates.</a:t>
            </a:r>
          </a:p>
        </p:txBody>
      </p:sp>
    </p:spTree>
    <p:extLst>
      <p:ext uri="{BB962C8B-B14F-4D97-AF65-F5344CB8AC3E}">
        <p14:creationId xmlns:p14="http://schemas.microsoft.com/office/powerpoint/2010/main" val="2189592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29C57171-EB6C-5041-B563-0DDA3B2D9E73}" type="slidenum">
              <a:rPr lang="en-US"/>
              <a:pPr/>
              <a:t>38</a:t>
            </a:fld>
            <a:endParaRPr lang="en-US"/>
          </a:p>
        </p:txBody>
      </p:sp>
      <p:sp>
        <p:nvSpPr>
          <p:cNvPr id="415746" name="Rectangle 2"/>
          <p:cNvSpPr>
            <a:spLocks noGrp="1" noChangeArrowheads="1"/>
          </p:cNvSpPr>
          <p:nvPr>
            <p:ph type="title"/>
          </p:nvPr>
        </p:nvSpPr>
        <p:spPr/>
        <p:txBody>
          <a:bodyPr/>
          <a:lstStyle/>
          <a:p>
            <a:r>
              <a:rPr lang="en-US" sz="3200"/>
              <a:t>Tier 1: Math Interventions for Jared</a:t>
            </a:r>
          </a:p>
        </p:txBody>
      </p:sp>
      <p:sp>
        <p:nvSpPr>
          <p:cNvPr id="415747" name="Rectangle 3"/>
          <p:cNvSpPr>
            <a:spLocks noGrp="1" noChangeArrowheads="1"/>
          </p:cNvSpPr>
          <p:nvPr>
            <p:ph type="body" idx="1"/>
          </p:nvPr>
        </p:nvSpPr>
        <p:spPr>
          <a:xfrm>
            <a:off x="685800" y="1295400"/>
            <a:ext cx="7772400" cy="5302250"/>
          </a:xfrm>
        </p:spPr>
        <p:txBody>
          <a:bodyPr>
            <a:normAutofit lnSpcReduction="10000"/>
          </a:bodyPr>
          <a:lstStyle/>
          <a:p>
            <a:r>
              <a:rPr lang="en-US" dirty="0" smtClean="0"/>
              <a:t>Jared</a:t>
            </a:r>
            <a:r>
              <a:rPr lang="en-US" dirty="0" smtClean="0">
                <a:latin typeface="Arial"/>
              </a:rPr>
              <a:t>’</a:t>
            </a:r>
            <a:r>
              <a:rPr lang="en-US" dirty="0" smtClean="0"/>
              <a:t>s </a:t>
            </a:r>
            <a:r>
              <a:rPr lang="en-US" dirty="0"/>
              <a:t>school uses the </a:t>
            </a:r>
            <a:r>
              <a:rPr lang="en-US" dirty="0" smtClean="0"/>
              <a:t>district-adopted math curriculum. </a:t>
            </a:r>
            <a:r>
              <a:rPr lang="en-US" dirty="0"/>
              <a:t>In addition to the </a:t>
            </a:r>
            <a:r>
              <a:rPr lang="en-US" dirty="0" smtClean="0"/>
              <a:t>core curriculum, </a:t>
            </a:r>
            <a:r>
              <a:rPr lang="en-US" dirty="0"/>
              <a:t>the </a:t>
            </a:r>
            <a:r>
              <a:rPr lang="en-US" dirty="0" smtClean="0"/>
              <a:t>program </a:t>
            </a:r>
            <a:r>
              <a:rPr lang="en-US" dirty="0"/>
              <a:t>contains intervention exercises for students who need additional practice or remediation. </a:t>
            </a:r>
            <a:br>
              <a:rPr lang="en-US" dirty="0"/>
            </a:br>
            <a:r>
              <a:rPr lang="en-US" dirty="0"/>
              <a:t/>
            </a:r>
            <a:br>
              <a:rPr lang="en-US" dirty="0"/>
            </a:br>
            <a:r>
              <a:rPr lang="en-US" dirty="0"/>
              <a:t>The instructor, Mrs. Rogers, works with a small group of children in her room—including Jared—having them complete these practice exercises to boost their math computation fluency.</a:t>
            </a:r>
          </a:p>
        </p:txBody>
      </p:sp>
    </p:spTree>
    <p:extLst>
      <p:ext uri="{BB962C8B-B14F-4D97-AF65-F5344CB8AC3E}">
        <p14:creationId xmlns:p14="http://schemas.microsoft.com/office/powerpoint/2010/main" val="3730366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21F47077-3108-3D46-A021-C133411611F0}" type="slidenum">
              <a:rPr lang="en-US"/>
              <a:pPr/>
              <a:t>39</a:t>
            </a:fld>
            <a:endParaRPr lang="en-US"/>
          </a:p>
        </p:txBody>
      </p:sp>
      <p:sp>
        <p:nvSpPr>
          <p:cNvPr id="417794" name="Rectangle 2"/>
          <p:cNvSpPr>
            <a:spLocks noGrp="1" noChangeArrowheads="1"/>
          </p:cNvSpPr>
          <p:nvPr>
            <p:ph type="title"/>
          </p:nvPr>
        </p:nvSpPr>
        <p:spPr/>
        <p:txBody>
          <a:bodyPr/>
          <a:lstStyle/>
          <a:p>
            <a:r>
              <a:rPr lang="en-US" sz="3200"/>
              <a:t>Tier 2: Math Interventions for Jared</a:t>
            </a:r>
          </a:p>
        </p:txBody>
      </p:sp>
      <p:sp>
        <p:nvSpPr>
          <p:cNvPr id="417795" name="Rectangle 3"/>
          <p:cNvSpPr>
            <a:spLocks noGrp="1" noChangeArrowheads="1"/>
          </p:cNvSpPr>
          <p:nvPr>
            <p:ph type="body" idx="1"/>
          </p:nvPr>
        </p:nvSpPr>
        <p:spPr>
          <a:xfrm>
            <a:off x="685800" y="1295400"/>
            <a:ext cx="8350250" cy="5302250"/>
          </a:xfrm>
        </p:spPr>
        <p:txBody>
          <a:bodyPr>
            <a:normAutofit fontScale="92500" lnSpcReduction="10000"/>
          </a:bodyPr>
          <a:lstStyle/>
          <a:p>
            <a:pPr>
              <a:lnSpc>
                <a:spcPct val="90000"/>
              </a:lnSpc>
            </a:pPr>
            <a:r>
              <a:rPr lang="en-US" dirty="0"/>
              <a:t>Jared did not make sufficient progress in his Tier 1 intervention. So his teacher consulted with other teachers at her grade level </a:t>
            </a:r>
            <a:r>
              <a:rPr lang="en-US" dirty="0" smtClean="0"/>
              <a:t>(her PLC). </a:t>
            </a:r>
            <a:r>
              <a:rPr lang="en-US" dirty="0"/>
              <a:t>It was decided that Jared would be placed on the </a:t>
            </a:r>
            <a:r>
              <a:rPr lang="en-US" dirty="0" smtClean="0"/>
              <a:t>school</a:t>
            </a:r>
            <a:r>
              <a:rPr lang="en-US" dirty="0" smtClean="0">
                <a:latin typeface="Arial"/>
              </a:rPr>
              <a:t>’</a:t>
            </a:r>
            <a:r>
              <a:rPr lang="en-US" dirty="0" smtClean="0"/>
              <a:t>s </a:t>
            </a:r>
            <a:r>
              <a:rPr lang="en-US" dirty="0"/>
              <a:t>educational math software, </a:t>
            </a:r>
            <a:r>
              <a:rPr lang="en-US" i="1" dirty="0" smtClean="0"/>
              <a:t>FASTT Math </a:t>
            </a:r>
            <a:r>
              <a:rPr lang="en-US" dirty="0" smtClean="0"/>
              <a:t>(</a:t>
            </a:r>
            <a:r>
              <a:rPr lang="en-US" dirty="0"/>
              <a:t>Fluency and Automaticity through Systematic Teaching with Technology</a:t>
            </a:r>
            <a:r>
              <a:rPr lang="en-US" dirty="0" smtClean="0"/>
              <a:t>), an intervention program that helps </a:t>
            </a:r>
            <a:r>
              <a:rPr lang="en-US" dirty="0"/>
              <a:t>students develop fluency with basic math </a:t>
            </a:r>
            <a:r>
              <a:rPr lang="en-US" dirty="0" smtClean="0"/>
              <a:t>facts, at their individualized level.</a:t>
            </a:r>
            <a:r>
              <a:rPr lang="en-US" dirty="0"/>
              <a:t/>
            </a:r>
            <a:br>
              <a:rPr lang="en-US" dirty="0"/>
            </a:br>
            <a:r>
              <a:rPr lang="en-US" dirty="0"/>
              <a:t/>
            </a:r>
            <a:br>
              <a:rPr lang="en-US" dirty="0"/>
            </a:br>
            <a:r>
              <a:rPr lang="en-US" dirty="0"/>
              <a:t>Jared worked on the software in </a:t>
            </a:r>
            <a:r>
              <a:rPr lang="en-US" dirty="0" smtClean="0"/>
              <a:t>10</a:t>
            </a:r>
            <a:r>
              <a:rPr lang="en-US" dirty="0"/>
              <a:t>-minute daily sessions to increase computation fluency in basic multiplication problems. </a:t>
            </a:r>
          </a:p>
        </p:txBody>
      </p:sp>
    </p:spTree>
    <p:extLst>
      <p:ext uri="{BB962C8B-B14F-4D97-AF65-F5344CB8AC3E}">
        <p14:creationId xmlns:p14="http://schemas.microsoft.com/office/powerpoint/2010/main" val="992099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analyze M-CAP tests:</a:t>
            </a:r>
            <a:br>
              <a:rPr lang="en-US" dirty="0" smtClean="0"/>
            </a:br>
            <a:r>
              <a:rPr lang="en-US" dirty="0" smtClean="0"/>
              <a:t> </a:t>
            </a:r>
            <a:r>
              <a:rPr lang="en-US" sz="3100" dirty="0" smtClean="0"/>
              <a:t>Available for 2</a:t>
            </a:r>
            <a:r>
              <a:rPr lang="en-US" sz="3100" baseline="30000" dirty="0" smtClean="0"/>
              <a:t>nd</a:t>
            </a:r>
            <a:r>
              <a:rPr lang="en-US" sz="3100" dirty="0" smtClean="0"/>
              <a:t>- 8</a:t>
            </a:r>
            <a:r>
              <a:rPr lang="en-US" sz="3100" baseline="30000" dirty="0" smtClean="0"/>
              <a:t>th</a:t>
            </a:r>
            <a:r>
              <a:rPr lang="en-US" sz="3100" dirty="0" smtClean="0"/>
              <a:t> graders that take the M-CAP</a:t>
            </a:r>
            <a:endParaRPr lang="en-US" sz="3100" dirty="0"/>
          </a:p>
        </p:txBody>
      </p:sp>
      <p:sp>
        <p:nvSpPr>
          <p:cNvPr id="8" name="Content Placeholder 7"/>
          <p:cNvSpPr>
            <a:spLocks noGrp="1"/>
          </p:cNvSpPr>
          <p:nvPr>
            <p:ph idx="1"/>
          </p:nvPr>
        </p:nvSpPr>
        <p:spPr>
          <a:xfrm>
            <a:off x="457200" y="2070100"/>
            <a:ext cx="8229600" cy="4056063"/>
          </a:xfrm>
        </p:spPr>
        <p:txBody>
          <a:bodyPr/>
          <a:lstStyle/>
          <a:p>
            <a:r>
              <a:rPr lang="en-US" dirty="0" smtClean="0"/>
              <a:t>There are </a:t>
            </a:r>
            <a:r>
              <a:rPr lang="en-US" dirty="0" smtClean="0">
                <a:solidFill>
                  <a:srgbClr val="0000FF"/>
                </a:solidFill>
              </a:rPr>
              <a:t>2 Options </a:t>
            </a:r>
            <a:r>
              <a:rPr lang="en-US" dirty="0" smtClean="0"/>
              <a:t>for using the M-CAP for diagnosis:</a:t>
            </a:r>
          </a:p>
          <a:p>
            <a:pPr lvl="1"/>
            <a:r>
              <a:rPr lang="en-US" dirty="0" smtClean="0"/>
              <a:t>Option #1: through the </a:t>
            </a:r>
            <a:r>
              <a:rPr lang="en-US" dirty="0" err="1" smtClean="0"/>
              <a:t>Aimsweb</a:t>
            </a:r>
            <a:r>
              <a:rPr lang="en-US" dirty="0" smtClean="0"/>
              <a:t> data system, individual item analysis</a:t>
            </a:r>
          </a:p>
          <a:p>
            <a:pPr lvl="1"/>
            <a:r>
              <a:rPr lang="en-US" dirty="0" smtClean="0"/>
              <a:t>Option #2: using the </a:t>
            </a:r>
            <a:r>
              <a:rPr lang="en-US" dirty="0" err="1" smtClean="0"/>
              <a:t>Aimsweb</a:t>
            </a:r>
            <a:r>
              <a:rPr lang="en-US" dirty="0" smtClean="0"/>
              <a:t> item analysis reports to look at student tests</a:t>
            </a:r>
            <a:endParaRPr lang="en-US" dirty="0"/>
          </a:p>
        </p:txBody>
      </p:sp>
    </p:spTree>
    <p:extLst>
      <p:ext uri="{BB962C8B-B14F-4D97-AF65-F5344CB8AC3E}">
        <p14:creationId xmlns:p14="http://schemas.microsoft.com/office/powerpoint/2010/main" val="39848266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7F16556D-6176-384A-888F-83157AAB42BA}" type="slidenum">
              <a:rPr lang="en-US"/>
              <a:pPr/>
              <a:t>40</a:t>
            </a:fld>
            <a:endParaRPr lang="en-US"/>
          </a:p>
        </p:txBody>
      </p:sp>
      <p:sp>
        <p:nvSpPr>
          <p:cNvPr id="419842" name="Rectangle 2"/>
          <p:cNvSpPr>
            <a:spLocks noGrp="1" noChangeArrowheads="1"/>
          </p:cNvSpPr>
          <p:nvPr>
            <p:ph type="title"/>
          </p:nvPr>
        </p:nvSpPr>
        <p:spPr/>
        <p:txBody>
          <a:bodyPr/>
          <a:lstStyle/>
          <a:p>
            <a:r>
              <a:rPr lang="en-US" sz="3200"/>
              <a:t>Tier 2: Math Interventions for Jared (Cont.)</a:t>
            </a:r>
          </a:p>
        </p:txBody>
      </p:sp>
      <p:sp>
        <p:nvSpPr>
          <p:cNvPr id="419843" name="Rectangle 3"/>
          <p:cNvSpPr>
            <a:spLocks noGrp="1" noChangeArrowheads="1"/>
          </p:cNvSpPr>
          <p:nvPr>
            <p:ph type="body" idx="1"/>
          </p:nvPr>
        </p:nvSpPr>
        <p:spPr>
          <a:xfrm>
            <a:off x="685800" y="1295400"/>
            <a:ext cx="6807200" cy="5302250"/>
          </a:xfrm>
        </p:spPr>
        <p:txBody>
          <a:bodyPr/>
          <a:lstStyle/>
          <a:p>
            <a:r>
              <a:rPr lang="en-US" dirty="0"/>
              <a:t>During the Tier 2 intervention, Jared was </a:t>
            </a:r>
            <a:r>
              <a:rPr lang="en-US" dirty="0" smtClean="0"/>
              <a:t>progress monitored monthly using M-COMP probes to see how he was progressing toward grade level goals. </a:t>
            </a:r>
          </a:p>
          <a:p>
            <a:r>
              <a:rPr lang="en-US" dirty="0" smtClean="0"/>
              <a:t>He was also progress monitored weekly using a Sub Skill probe, with a focus on Multiplication Facts. </a:t>
            </a:r>
            <a:r>
              <a:rPr lang="en-US" dirty="0"/>
              <a:t>The goal was to bring Jared up to at least 40 correct digits per 2 minutes.</a:t>
            </a:r>
          </a:p>
          <a:p>
            <a:endParaRPr lang="en-US" dirty="0"/>
          </a:p>
          <a:p>
            <a:endParaRPr lang="en-US" dirty="0"/>
          </a:p>
        </p:txBody>
      </p:sp>
    </p:spTree>
    <p:extLst>
      <p:ext uri="{BB962C8B-B14F-4D97-AF65-F5344CB8AC3E}">
        <p14:creationId xmlns:p14="http://schemas.microsoft.com/office/powerpoint/2010/main" val="16380203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4C99B4E-052B-E140-AC58-685143D5B193}" type="slidenum">
              <a:rPr lang="en-US"/>
              <a:pPr/>
              <a:t>41</a:t>
            </a:fld>
            <a:endParaRPr lang="en-US"/>
          </a:p>
        </p:txBody>
      </p:sp>
      <p:sp>
        <p:nvSpPr>
          <p:cNvPr id="423938" name="Rectangle 2"/>
          <p:cNvSpPr>
            <a:spLocks noGrp="1" noChangeArrowheads="1"/>
          </p:cNvSpPr>
          <p:nvPr>
            <p:ph type="title"/>
          </p:nvPr>
        </p:nvSpPr>
        <p:spPr/>
        <p:txBody>
          <a:bodyPr/>
          <a:lstStyle/>
          <a:p>
            <a:r>
              <a:rPr lang="en-US" sz="2800" dirty="0"/>
              <a:t>Tier 2: Math Interventions for Jared: </a:t>
            </a:r>
            <a:r>
              <a:rPr lang="en-US" sz="2800" dirty="0" smtClean="0"/>
              <a:t/>
            </a:r>
            <a:br>
              <a:rPr lang="en-US" sz="2800" dirty="0" smtClean="0"/>
            </a:br>
            <a:r>
              <a:rPr lang="en-US" sz="2800" dirty="0" smtClean="0"/>
              <a:t>Progress</a:t>
            </a:r>
            <a:r>
              <a:rPr lang="en-US" sz="2800" dirty="0"/>
              <a:t>-Monitoring</a:t>
            </a:r>
          </a:p>
        </p:txBody>
      </p:sp>
      <p:pic>
        <p:nvPicPr>
          <p:cNvPr id="4239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3463" y="1303338"/>
            <a:ext cx="4529137" cy="52212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07125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92EFF4B-725E-9449-B8C3-74CD75CE5EDD}" type="slidenum">
              <a:rPr lang="en-US"/>
              <a:pPr/>
              <a:t>42</a:t>
            </a:fld>
            <a:endParaRPr lang="en-US"/>
          </a:p>
        </p:txBody>
      </p:sp>
      <p:sp>
        <p:nvSpPr>
          <p:cNvPr id="425986" name="Rectangle 2"/>
          <p:cNvSpPr>
            <a:spLocks noGrp="1" noChangeArrowheads="1"/>
          </p:cNvSpPr>
          <p:nvPr>
            <p:ph type="title"/>
          </p:nvPr>
        </p:nvSpPr>
        <p:spPr>
          <a:xfrm>
            <a:off x="685800" y="441325"/>
            <a:ext cx="7772400" cy="457200"/>
          </a:xfrm>
        </p:spPr>
        <p:txBody>
          <a:bodyPr>
            <a:normAutofit fontScale="90000"/>
          </a:bodyPr>
          <a:lstStyle/>
          <a:p>
            <a:r>
              <a:rPr lang="en-US" sz="3200"/>
              <a:t>Tier 3: Math Interventions for Jared</a:t>
            </a:r>
          </a:p>
        </p:txBody>
      </p:sp>
      <p:sp>
        <p:nvSpPr>
          <p:cNvPr id="425987" name="Rectangle 3"/>
          <p:cNvSpPr>
            <a:spLocks noGrp="1" noChangeArrowheads="1"/>
          </p:cNvSpPr>
          <p:nvPr>
            <p:ph type="body" idx="1"/>
          </p:nvPr>
        </p:nvSpPr>
        <p:spPr>
          <a:xfrm>
            <a:off x="287338" y="1016000"/>
            <a:ext cx="8748712" cy="5302250"/>
          </a:xfrm>
        </p:spPr>
        <p:txBody>
          <a:bodyPr>
            <a:normAutofit lnSpcReduction="10000"/>
          </a:bodyPr>
          <a:lstStyle/>
          <a:p>
            <a:r>
              <a:rPr lang="en-US" sz="2800" dirty="0"/>
              <a:t>Progress-monitoring data showed that Jared did not make </a:t>
            </a:r>
            <a:r>
              <a:rPr lang="en-US" sz="2800" dirty="0" smtClean="0"/>
              <a:t>adequate </a:t>
            </a:r>
            <a:r>
              <a:rPr lang="en-US" sz="2800" dirty="0"/>
              <a:t>progress in his Tier 2 intervention. So he was referred to the </a:t>
            </a:r>
            <a:r>
              <a:rPr lang="en-US" sz="2800" dirty="0" smtClean="0"/>
              <a:t>School-</a:t>
            </a:r>
            <a:r>
              <a:rPr lang="en-US" sz="2800" dirty="0"/>
              <a:t>W</a:t>
            </a:r>
            <a:r>
              <a:rPr lang="en-US" sz="2800" dirty="0" smtClean="0"/>
              <a:t>ide Assistance Team (SWAT). </a:t>
            </a:r>
            <a:r>
              <a:rPr lang="en-US" sz="2800" dirty="0"/>
              <a:t>The team and teacher noted that Jared counted on his fingers when completing multiplication problems. This greatly slowed down his computation fluency. The team decided to use a research-based strategy, </a:t>
            </a:r>
            <a:r>
              <a:rPr lang="en-US" sz="2800" i="1" dirty="0"/>
              <a:t>taped problems</a:t>
            </a:r>
            <a:r>
              <a:rPr lang="en-US" sz="2800" dirty="0"/>
              <a:t>, to increase Jared</a:t>
            </a:r>
            <a:r>
              <a:rPr lang="ja-JP" altLang="en-US" sz="2800" dirty="0">
                <a:latin typeface="Arial"/>
              </a:rPr>
              <a:t>’</a:t>
            </a:r>
            <a:r>
              <a:rPr lang="en-US" sz="2800" dirty="0"/>
              <a:t>s computation speed and eliminate his dependence on finger-</a:t>
            </a:r>
            <a:r>
              <a:rPr lang="en-US" sz="2800" dirty="0" smtClean="0"/>
              <a:t>counting.</a:t>
            </a:r>
            <a:r>
              <a:rPr lang="en-US" sz="2800" dirty="0"/>
              <a:t/>
            </a:r>
            <a:br>
              <a:rPr lang="en-US" sz="2800" dirty="0"/>
            </a:br>
            <a:r>
              <a:rPr lang="en-US" sz="2800" dirty="0"/>
              <a:t/>
            </a:r>
            <a:br>
              <a:rPr lang="en-US" sz="2800" dirty="0"/>
            </a:br>
            <a:r>
              <a:rPr lang="en-US" sz="2800" dirty="0"/>
              <a:t>During the Tier 3 intervention, Jared </a:t>
            </a:r>
            <a:r>
              <a:rPr lang="en-US" sz="2800" dirty="0" smtClean="0"/>
              <a:t>continued </a:t>
            </a:r>
            <a:r>
              <a:rPr lang="en-US" sz="2800" dirty="0"/>
              <a:t>to be assessed using Curriculum-Based Measurement (CBM) Math probes. </a:t>
            </a:r>
          </a:p>
        </p:txBody>
      </p:sp>
    </p:spTree>
    <p:extLst>
      <p:ext uri="{BB962C8B-B14F-4D97-AF65-F5344CB8AC3E}">
        <p14:creationId xmlns:p14="http://schemas.microsoft.com/office/powerpoint/2010/main" val="10043109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BD54C5D3-5A7C-2142-8C3B-4B6F68641B55}" type="slidenum">
              <a:rPr lang="en-US"/>
              <a:pPr/>
              <a:t>43</a:t>
            </a:fld>
            <a:endParaRPr lang="en-US"/>
          </a:p>
        </p:txBody>
      </p:sp>
      <p:sp>
        <p:nvSpPr>
          <p:cNvPr id="428034" name="Rectangle 2"/>
          <p:cNvSpPr>
            <a:spLocks noGrp="1" noChangeArrowheads="1"/>
          </p:cNvSpPr>
          <p:nvPr>
            <p:ph type="title"/>
          </p:nvPr>
        </p:nvSpPr>
        <p:spPr>
          <a:xfrm>
            <a:off x="685800" y="260350"/>
            <a:ext cx="7772400" cy="457200"/>
          </a:xfrm>
        </p:spPr>
        <p:txBody>
          <a:bodyPr>
            <a:normAutofit fontScale="90000"/>
          </a:bodyPr>
          <a:lstStyle/>
          <a:p>
            <a:r>
              <a:rPr lang="en-US" sz="3200"/>
              <a:t>Tier 3: Math Interventions for Jared</a:t>
            </a:r>
          </a:p>
        </p:txBody>
      </p:sp>
      <p:sp>
        <p:nvSpPr>
          <p:cNvPr id="428035" name="Rectangle 3"/>
          <p:cNvSpPr>
            <a:spLocks noGrp="1" noChangeArrowheads="1"/>
          </p:cNvSpPr>
          <p:nvPr>
            <p:ph type="body" idx="1"/>
          </p:nvPr>
        </p:nvSpPr>
        <p:spPr>
          <a:xfrm>
            <a:off x="685800" y="692150"/>
            <a:ext cx="8170863" cy="5653088"/>
          </a:xfrm>
        </p:spPr>
        <p:txBody>
          <a:bodyPr/>
          <a:lstStyle/>
          <a:p>
            <a:pPr>
              <a:lnSpc>
                <a:spcPct val="90000"/>
              </a:lnSpc>
              <a:buFontTx/>
              <a:buNone/>
            </a:pPr>
            <a:r>
              <a:rPr lang="en-US" sz="2800"/>
              <a:t>Time-Delay Math Computation Intervention: </a:t>
            </a:r>
          </a:p>
          <a:p>
            <a:pPr>
              <a:lnSpc>
                <a:spcPct val="90000"/>
              </a:lnSpc>
            </a:pPr>
            <a:r>
              <a:rPr lang="en-US" sz="2800"/>
              <a:t>A series of math worksheets were created (2 digit times 2 digit; no regrouping). </a:t>
            </a:r>
          </a:p>
          <a:p>
            <a:pPr>
              <a:lnSpc>
                <a:spcPct val="90000"/>
              </a:lnSpc>
            </a:pPr>
            <a:r>
              <a:rPr lang="en-US" sz="2800"/>
              <a:t>For each worksheet, a digital recording (MP3 file) was made in which the computation problems and their answers were read aloud several times. </a:t>
            </a:r>
          </a:p>
          <a:p>
            <a:pPr lvl="1">
              <a:lnSpc>
                <a:spcPct val="90000"/>
              </a:lnSpc>
            </a:pPr>
            <a:r>
              <a:rPr lang="en-US" sz="2400"/>
              <a:t>In the first reading, there was no delay between the problem and the answer.</a:t>
            </a:r>
          </a:p>
          <a:p>
            <a:pPr lvl="1">
              <a:lnSpc>
                <a:spcPct val="90000"/>
              </a:lnSpc>
            </a:pPr>
            <a:r>
              <a:rPr lang="en-US" sz="2400"/>
              <a:t>In the second reading, there was a four-second delay between the problem and its answer. </a:t>
            </a:r>
          </a:p>
          <a:p>
            <a:pPr lvl="1">
              <a:lnSpc>
                <a:spcPct val="90000"/>
              </a:lnSpc>
            </a:pPr>
            <a:r>
              <a:rPr lang="en-US" sz="2400"/>
              <a:t>In the third reading, there was a two-second delay between the problem and its answer.</a:t>
            </a:r>
          </a:p>
          <a:p>
            <a:pPr lvl="1">
              <a:lnSpc>
                <a:spcPct val="90000"/>
              </a:lnSpc>
            </a:pPr>
            <a:r>
              <a:rPr lang="en-US" sz="2400"/>
              <a:t>In the final reading, there was a two-second delay between the problem and its answer. </a:t>
            </a:r>
          </a:p>
        </p:txBody>
      </p:sp>
      <p:sp>
        <p:nvSpPr>
          <p:cNvPr id="428036" name="Text Box 4"/>
          <p:cNvSpPr txBox="1">
            <a:spLocks noChangeArrowheads="1"/>
          </p:cNvSpPr>
          <p:nvPr/>
        </p:nvSpPr>
        <p:spPr bwMode="auto">
          <a:xfrm>
            <a:off x="533400" y="6165850"/>
            <a:ext cx="83820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400" i="1">
                <a:latin typeface="Arial Narrow" charset="0"/>
                <a:cs typeface="Times New Roman" charset="0"/>
              </a:rPr>
              <a:t>Source: McCalum, E., Skinner, C. H., Turner, H., &amp; Saecker, L. (2006). The taped-problem intervention: Increasing multiplication fact fluency using a low-tech, classwide, time-delay intervention. School Psychology Review, 35, 419-434.</a:t>
            </a:r>
          </a:p>
        </p:txBody>
      </p:sp>
    </p:spTree>
    <p:extLst>
      <p:ext uri="{BB962C8B-B14F-4D97-AF65-F5344CB8AC3E}">
        <p14:creationId xmlns:p14="http://schemas.microsoft.com/office/powerpoint/2010/main" val="2246969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3F410127-AD28-5848-99E7-632318A3FB2D}" type="slidenum">
              <a:rPr lang="en-US"/>
              <a:pPr/>
              <a:t>44</a:t>
            </a:fld>
            <a:endParaRPr lang="en-US"/>
          </a:p>
        </p:txBody>
      </p:sp>
      <p:sp>
        <p:nvSpPr>
          <p:cNvPr id="430082" name="Rectangle 2"/>
          <p:cNvSpPr>
            <a:spLocks noGrp="1" noChangeArrowheads="1"/>
          </p:cNvSpPr>
          <p:nvPr>
            <p:ph type="title"/>
          </p:nvPr>
        </p:nvSpPr>
        <p:spPr>
          <a:xfrm>
            <a:off x="685800" y="260350"/>
            <a:ext cx="7772400" cy="457200"/>
          </a:xfrm>
        </p:spPr>
        <p:txBody>
          <a:bodyPr>
            <a:normAutofit fontScale="90000"/>
          </a:bodyPr>
          <a:lstStyle/>
          <a:p>
            <a:r>
              <a:rPr lang="en-US" sz="3200"/>
              <a:t>Tier 3: Math Interventions for Jared</a:t>
            </a:r>
          </a:p>
        </p:txBody>
      </p:sp>
      <p:sp>
        <p:nvSpPr>
          <p:cNvPr id="430083" name="Rectangle 3"/>
          <p:cNvSpPr>
            <a:spLocks noGrp="1" noChangeArrowheads="1"/>
          </p:cNvSpPr>
          <p:nvPr>
            <p:ph type="body" idx="1"/>
          </p:nvPr>
        </p:nvSpPr>
        <p:spPr>
          <a:xfrm>
            <a:off x="685800" y="692150"/>
            <a:ext cx="8170863" cy="5653088"/>
          </a:xfrm>
        </p:spPr>
        <p:txBody>
          <a:bodyPr/>
          <a:lstStyle/>
          <a:p>
            <a:pPr>
              <a:buFontTx/>
              <a:buNone/>
            </a:pPr>
            <a:r>
              <a:rPr lang="en-US" sz="2800" dirty="0"/>
              <a:t>Time-Delay Math Computation Intervention (cont.): </a:t>
            </a:r>
          </a:p>
          <a:p>
            <a:r>
              <a:rPr lang="en-US" sz="2800" dirty="0"/>
              <a:t>Jared was given a math worksheet 3 times per week. With the worksheet, he was given an </a:t>
            </a:r>
            <a:r>
              <a:rPr lang="en-US" sz="2800" dirty="0" smtClean="0"/>
              <a:t>iPod </a:t>
            </a:r>
            <a:r>
              <a:rPr lang="en-US" sz="2800" dirty="0"/>
              <a:t>with the digital file of the problems and answers being read.</a:t>
            </a:r>
          </a:p>
          <a:p>
            <a:r>
              <a:rPr lang="en-US" sz="2800" dirty="0"/>
              <a:t>In each session, Jared listened to the tape while he completed the math worksheet. He was encouraged to </a:t>
            </a:r>
            <a:r>
              <a:rPr lang="ja-JP" altLang="en-US" sz="2800" dirty="0">
                <a:latin typeface="Arial"/>
              </a:rPr>
              <a:t>‘</a:t>
            </a:r>
            <a:r>
              <a:rPr lang="en-US" sz="2800" dirty="0"/>
              <a:t>beat the tape</a:t>
            </a:r>
            <a:r>
              <a:rPr lang="ja-JP" altLang="en-US" sz="2800" dirty="0">
                <a:latin typeface="Arial"/>
              </a:rPr>
              <a:t>’</a:t>
            </a:r>
            <a:r>
              <a:rPr lang="en-US" sz="2800" dirty="0"/>
              <a:t> by answering the problem before the taped reader read the answer. </a:t>
            </a:r>
          </a:p>
          <a:p>
            <a:r>
              <a:rPr lang="en-US" sz="2800" dirty="0"/>
              <a:t>At the end of the session, </a:t>
            </a:r>
            <a:r>
              <a:rPr lang="en-US" sz="2800" dirty="0" smtClean="0"/>
              <a:t>Jared</a:t>
            </a:r>
            <a:r>
              <a:rPr lang="en-US" sz="2800" dirty="0" smtClean="0">
                <a:latin typeface="Arial"/>
              </a:rPr>
              <a:t>’</a:t>
            </a:r>
            <a:r>
              <a:rPr lang="en-US" sz="2800" dirty="0" smtClean="0"/>
              <a:t>s </a:t>
            </a:r>
            <a:r>
              <a:rPr lang="en-US" sz="2800" dirty="0"/>
              <a:t>worksheet was collected.</a:t>
            </a:r>
          </a:p>
          <a:p>
            <a:r>
              <a:rPr lang="en-US" sz="2800" dirty="0" smtClean="0"/>
              <a:t>Jared</a:t>
            </a:r>
            <a:r>
              <a:rPr lang="en-US" sz="2800" dirty="0" smtClean="0">
                <a:latin typeface="Arial"/>
              </a:rPr>
              <a:t>’</a:t>
            </a:r>
            <a:r>
              <a:rPr lang="en-US" sz="2800" dirty="0" smtClean="0"/>
              <a:t>s </a:t>
            </a:r>
            <a:r>
              <a:rPr lang="en-US" sz="2800" dirty="0"/>
              <a:t>math computation speed was independently assessed using CBM math computation probes.</a:t>
            </a:r>
          </a:p>
        </p:txBody>
      </p:sp>
      <p:sp>
        <p:nvSpPr>
          <p:cNvPr id="430084" name="Text Box 4"/>
          <p:cNvSpPr txBox="1">
            <a:spLocks noChangeArrowheads="1"/>
          </p:cNvSpPr>
          <p:nvPr/>
        </p:nvSpPr>
        <p:spPr bwMode="auto">
          <a:xfrm>
            <a:off x="533400" y="6165850"/>
            <a:ext cx="83820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400" i="1">
                <a:latin typeface="Arial Narrow" charset="0"/>
                <a:cs typeface="Times New Roman" charset="0"/>
              </a:rPr>
              <a:t>Source: McCalum, E., Skinner, C. H., Turner, H., &amp; Saecker, L. (2006). The taped-problem intervention: Increasing multiplication fact fluency using a low-tech, classwide, time-delay intervention. School Psychology Review, 35, 419-434.</a:t>
            </a:r>
          </a:p>
        </p:txBody>
      </p:sp>
    </p:spTree>
    <p:extLst>
      <p:ext uri="{BB962C8B-B14F-4D97-AF65-F5344CB8AC3E}">
        <p14:creationId xmlns:p14="http://schemas.microsoft.com/office/powerpoint/2010/main" val="5898986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E96B37F2-A58E-974B-831B-53090987267C}" type="slidenum">
              <a:rPr lang="en-US"/>
              <a:pPr/>
              <a:t>45</a:t>
            </a:fld>
            <a:endParaRPr lang="en-US"/>
          </a:p>
        </p:txBody>
      </p:sp>
      <p:sp>
        <p:nvSpPr>
          <p:cNvPr id="432130" name="Rectangle 2"/>
          <p:cNvSpPr>
            <a:spLocks noGrp="1" noChangeArrowheads="1"/>
          </p:cNvSpPr>
          <p:nvPr>
            <p:ph type="title"/>
          </p:nvPr>
        </p:nvSpPr>
        <p:spPr>
          <a:xfrm>
            <a:off x="685800" y="260350"/>
            <a:ext cx="7772400" cy="457200"/>
          </a:xfrm>
        </p:spPr>
        <p:txBody>
          <a:bodyPr>
            <a:normAutofit fontScale="90000"/>
          </a:bodyPr>
          <a:lstStyle/>
          <a:p>
            <a:r>
              <a:rPr lang="en-US" sz="3200"/>
              <a:t>Tier 3: Math Interventions for Jared</a:t>
            </a:r>
          </a:p>
        </p:txBody>
      </p:sp>
      <p:sp>
        <p:nvSpPr>
          <p:cNvPr id="432131" name="Rectangle 3"/>
          <p:cNvSpPr>
            <a:spLocks noGrp="1" noChangeArrowheads="1"/>
          </p:cNvSpPr>
          <p:nvPr>
            <p:ph type="body" idx="1"/>
          </p:nvPr>
        </p:nvSpPr>
        <p:spPr>
          <a:xfrm>
            <a:off x="685800" y="836613"/>
            <a:ext cx="8170863" cy="5653087"/>
          </a:xfrm>
        </p:spPr>
        <p:txBody>
          <a:bodyPr/>
          <a:lstStyle/>
          <a:p>
            <a:pPr>
              <a:buFontTx/>
              <a:buNone/>
            </a:pPr>
            <a:r>
              <a:rPr lang="en-US" sz="2800"/>
              <a:t>Time-Delay Math Computation Intervention: Building Intervention Capacity: </a:t>
            </a:r>
          </a:p>
          <a:p>
            <a:r>
              <a:rPr lang="en-US" sz="2800"/>
              <a:t>High school students were recruited to make the digital files of problems and answers read aloud.</a:t>
            </a:r>
          </a:p>
          <a:p>
            <a:r>
              <a:rPr lang="en-US" sz="2800"/>
              <a:t>The school saved the worksheets and related digital files for the taped-problems intervention to use with other students.</a:t>
            </a:r>
          </a:p>
        </p:txBody>
      </p:sp>
      <p:sp>
        <p:nvSpPr>
          <p:cNvPr id="432132" name="Text Box 4"/>
          <p:cNvSpPr txBox="1">
            <a:spLocks noChangeArrowheads="1"/>
          </p:cNvSpPr>
          <p:nvPr/>
        </p:nvSpPr>
        <p:spPr bwMode="auto">
          <a:xfrm>
            <a:off x="533400" y="6165850"/>
            <a:ext cx="83820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400" i="1">
                <a:latin typeface="Arial Narrow" charset="0"/>
                <a:cs typeface="Times New Roman" charset="0"/>
              </a:rPr>
              <a:t>Source: McCalum, E., Skinner, C. H., Turner, H., &amp; Saecker, L. (2006). The taped-problem intervention: Increasing multiplication fact fluency using a low-tech, classwide, time-delay intervention. School Psychology Review, 35, 419-434.</a:t>
            </a:r>
          </a:p>
        </p:txBody>
      </p:sp>
    </p:spTree>
    <p:extLst>
      <p:ext uri="{BB962C8B-B14F-4D97-AF65-F5344CB8AC3E}">
        <p14:creationId xmlns:p14="http://schemas.microsoft.com/office/powerpoint/2010/main" val="42785708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0"/>
          </p:nvPr>
        </p:nvSpPr>
        <p:spPr/>
        <p:txBody>
          <a:bodyPr/>
          <a:lstStyle/>
          <a:p>
            <a:fld id="{85A3CCED-6519-8946-8A57-A2F715EA4476}" type="slidenum">
              <a:rPr lang="en-US"/>
              <a:pPr/>
              <a:t>46</a:t>
            </a:fld>
            <a:endParaRPr lang="en-US"/>
          </a:p>
        </p:txBody>
      </p:sp>
      <p:sp>
        <p:nvSpPr>
          <p:cNvPr id="434178" name="Rectangle 2"/>
          <p:cNvSpPr>
            <a:spLocks noGrp="1" noChangeArrowheads="1"/>
          </p:cNvSpPr>
          <p:nvPr>
            <p:ph type="title"/>
          </p:nvPr>
        </p:nvSpPr>
        <p:spPr/>
        <p:txBody>
          <a:bodyPr/>
          <a:lstStyle/>
          <a:p>
            <a:r>
              <a:rPr lang="en-US" sz="2800" dirty="0"/>
              <a:t>Tier 3: Math Interventions for Jared: </a:t>
            </a:r>
            <a:r>
              <a:rPr lang="en-US" sz="2800" dirty="0" smtClean="0"/>
              <a:t/>
            </a:r>
            <a:br>
              <a:rPr lang="en-US" sz="2800" dirty="0" smtClean="0"/>
            </a:br>
            <a:r>
              <a:rPr lang="en-US" sz="2800" dirty="0" smtClean="0"/>
              <a:t>Progress</a:t>
            </a:r>
            <a:r>
              <a:rPr lang="en-US" sz="2800" dirty="0"/>
              <a:t>-Monitoring</a:t>
            </a:r>
          </a:p>
        </p:txBody>
      </p:sp>
      <p:sp>
        <p:nvSpPr>
          <p:cNvPr id="434179" name="AutoShape 3" descr="%20Taped%20Problems~NoPhaseLabel~NoPhaseLabel~NoPhaseLabel~NoPhaseLabel~NoPhaseLabel~NoPhaseLabel~&amp;phaseDates=8%20November%202006~NoPhaseDate~NoPhaseDate~19%20November%202006~NoPhaseDate~NoPhaseDate~NoPhaseDate~NoPhaseDate~9%20January%202007~NoPhaseDate~NoPhaseDate~NoPhaseDate~NoPhaseDate~NoPhaseDate~NoPhaseDate~"/>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US"/>
          </a:p>
        </p:txBody>
      </p:sp>
      <p:sp>
        <p:nvSpPr>
          <p:cNvPr id="434180" name="AutoShape 4" descr="%20Taped%20Problems~NoPhaseLabel~NoPhaseLabel~NoPhaseLabel~NoPhaseLabel~NoPhaseLabel~NoPhaseLabel~&amp;phaseDates=8%20November%202006~NoPhaseDate~NoPhaseDate~19%20November%202006~NoPhaseDate~NoPhaseDate~NoPhaseDate~NoPhaseDate~9%20January%202007~NoPhaseDate~NoPhaseDate~NoPhaseDate~NoPhaseDate~NoPhaseDate~NoPhaseDate~"/>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US"/>
          </a:p>
        </p:txBody>
      </p:sp>
      <p:sp>
        <p:nvSpPr>
          <p:cNvPr id="434181" name="AutoShape 5" descr="%20Taped%20Problems~NoPhaseLabel~NoPhaseLabel~NoPhaseLabel~NoPhaseLabel~NoPhaseLabel~NoPhaseLabel~&amp;phaseDates=8%20November%202006~NoPhaseDate~NoPhaseDate~19%20November%202006~NoPhaseDate~NoPhaseDate~NoPhaseDate~NoPhaseDate~9%20January%202007~NoPhaseDate~NoPhaseDate~NoPhaseDate~NoPhaseDate~NoPhaseDate~NoPhaseDate~"/>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US"/>
          </a:p>
        </p:txBody>
      </p:sp>
      <p:sp>
        <p:nvSpPr>
          <p:cNvPr id="434182" name="AutoShape 6" descr="%20Taped%20Problems~NoPhaseLabel~NoPhaseLabel~NoPhaseLabel~NoPhaseLabel~NoPhaseLabel~NoPhaseLabel~&amp;phaseDates=8%20November%202006~NoPhaseDate~NoPhaseDate~19%20November%202006~NoPhaseDate~NoPhaseDate~NoPhaseDate~NoPhaseDate~9%20January%202007~NoPhaseDate~NoPhaseDate~NoPhaseDate~NoPhaseDate~NoPhaseDate~NoPhaseDate~"/>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US"/>
          </a:p>
        </p:txBody>
      </p:sp>
      <p:pic>
        <p:nvPicPr>
          <p:cNvPr id="43418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3600" y="1285875"/>
            <a:ext cx="7812088" cy="4806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86801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179AE8A5-086E-BF49-BA05-4A55B8B173DA}" type="slidenum">
              <a:rPr lang="en-US"/>
              <a:pPr/>
              <a:t>47</a:t>
            </a:fld>
            <a:endParaRPr lang="en-US"/>
          </a:p>
        </p:txBody>
      </p:sp>
      <p:sp>
        <p:nvSpPr>
          <p:cNvPr id="436226" name="Rectangle 2"/>
          <p:cNvSpPr>
            <a:spLocks noGrp="1" noChangeArrowheads="1"/>
          </p:cNvSpPr>
          <p:nvPr>
            <p:ph type="title"/>
          </p:nvPr>
        </p:nvSpPr>
        <p:spPr>
          <a:xfrm>
            <a:off x="685800" y="260350"/>
            <a:ext cx="7772400" cy="457200"/>
          </a:xfrm>
        </p:spPr>
        <p:txBody>
          <a:bodyPr>
            <a:normAutofit fontScale="90000"/>
          </a:bodyPr>
          <a:lstStyle/>
          <a:p>
            <a:r>
              <a:rPr lang="en-US" sz="3200"/>
              <a:t>Tier 3: Math Interventions for Jared</a:t>
            </a:r>
          </a:p>
        </p:txBody>
      </p:sp>
      <p:sp>
        <p:nvSpPr>
          <p:cNvPr id="436227" name="Rectangle 3"/>
          <p:cNvSpPr>
            <a:spLocks noGrp="1" noChangeArrowheads="1"/>
          </p:cNvSpPr>
          <p:nvPr>
            <p:ph type="body" idx="1"/>
          </p:nvPr>
        </p:nvSpPr>
        <p:spPr>
          <a:xfrm>
            <a:off x="685800" y="692150"/>
            <a:ext cx="8170863" cy="5653088"/>
          </a:xfrm>
        </p:spPr>
        <p:txBody>
          <a:bodyPr/>
          <a:lstStyle/>
          <a:p>
            <a:pPr>
              <a:buFontTx/>
              <a:buNone/>
            </a:pPr>
            <a:r>
              <a:rPr lang="en-US" sz="2800" dirty="0"/>
              <a:t>Time-Delay Math Computation Intervention: Outcome</a:t>
            </a:r>
          </a:p>
          <a:p>
            <a:r>
              <a:rPr lang="en-US" sz="2800" dirty="0"/>
              <a:t>The progress-monitoring data showed that Jared was well on track to meet his computation goal. At the </a:t>
            </a:r>
            <a:r>
              <a:rPr lang="en-US" sz="2800" dirty="0" smtClean="0"/>
              <a:t>SWAT </a:t>
            </a:r>
            <a:r>
              <a:rPr lang="en-US" sz="2800" dirty="0"/>
              <a:t>follow-up meeting, the team and teacher agreed to continue the fluency-building intervention for at least 3 more weeks. It was also noted that Jared no longer relied on finger-counting when completing number problems, a good sign that he had overcome an obstacle to math computation.</a:t>
            </a:r>
          </a:p>
        </p:txBody>
      </p:sp>
      <p:sp>
        <p:nvSpPr>
          <p:cNvPr id="436228" name="Text Box 4"/>
          <p:cNvSpPr txBox="1">
            <a:spLocks noChangeArrowheads="1"/>
          </p:cNvSpPr>
          <p:nvPr/>
        </p:nvSpPr>
        <p:spPr bwMode="auto">
          <a:xfrm>
            <a:off x="533400" y="6165850"/>
            <a:ext cx="83820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400" i="1">
                <a:latin typeface="Arial Narrow" charset="0"/>
                <a:cs typeface="Times New Roman" charset="0"/>
              </a:rPr>
              <a:t>Source: McCalum, E., Skinner, C. H., Turner, H., &amp; Saecker, L. (2006). The taped-problem intervention: Increasing multiplication fact fluency using a low-tech, classwide, time-delay intervention. School Psychology Review, 35, 419-434.</a:t>
            </a:r>
          </a:p>
        </p:txBody>
      </p:sp>
    </p:spTree>
    <p:extLst>
      <p:ext uri="{BB962C8B-B14F-4D97-AF65-F5344CB8AC3E}">
        <p14:creationId xmlns:p14="http://schemas.microsoft.com/office/powerpoint/2010/main" val="11838808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Text Box 2"/>
          <p:cNvSpPr txBox="1">
            <a:spLocks noChangeArrowheads="1"/>
          </p:cNvSpPr>
          <p:nvPr/>
        </p:nvSpPr>
        <p:spPr bwMode="auto">
          <a:xfrm>
            <a:off x="1295400" y="1752600"/>
            <a:ext cx="6934200" cy="3660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ja-JP" altLang="en-US" sz="3600" i="1" dirty="0"/>
              <a:t>“</a:t>
            </a:r>
            <a:r>
              <a:rPr lang="en-US" sz="3600" i="1" dirty="0"/>
              <a:t>Ineffective instruction does not mean bad teaching. It simply means the treatment is not producing the desired behavior.</a:t>
            </a:r>
            <a:r>
              <a:rPr lang="ja-JP" altLang="en-US" sz="3600" i="1" dirty="0"/>
              <a:t>”</a:t>
            </a:r>
            <a:endParaRPr lang="en-US" sz="3600" i="1" dirty="0"/>
          </a:p>
          <a:p>
            <a:pPr>
              <a:spcBef>
                <a:spcPct val="50000"/>
              </a:spcBef>
            </a:pPr>
            <a:endParaRPr lang="en-US" sz="3600" i="1" dirty="0"/>
          </a:p>
          <a:p>
            <a:pPr>
              <a:spcBef>
                <a:spcPct val="50000"/>
              </a:spcBef>
            </a:pPr>
            <a:r>
              <a:rPr lang="en-US" i="1" dirty="0" smtClean="0"/>
              <a:t>~ Ken </a:t>
            </a:r>
            <a:r>
              <a:rPr lang="en-US" i="1" dirty="0"/>
              <a:t>Howell</a:t>
            </a:r>
            <a:endParaRPr lang="en-US" sz="3600" dirty="0">
              <a:latin typeface="Times" charset="0"/>
            </a:endParaRPr>
          </a:p>
        </p:txBody>
      </p:sp>
      <p:sp>
        <p:nvSpPr>
          <p:cNvPr id="188419" name="Rectangle 3"/>
          <p:cNvSpPr>
            <a:spLocks noGrp="1" noChangeArrowheads="1"/>
          </p:cNvSpPr>
          <p:nvPr>
            <p:ph type="title"/>
          </p:nvPr>
        </p:nvSpPr>
        <p:spPr/>
        <p:txBody>
          <a:bodyPr/>
          <a:lstStyle/>
          <a:p>
            <a:r>
              <a:rPr lang="en-US"/>
              <a:t>In conclusion…</a:t>
            </a:r>
          </a:p>
        </p:txBody>
      </p:sp>
    </p:spTree>
    <p:extLst>
      <p:ext uri="{BB962C8B-B14F-4D97-AF65-F5344CB8AC3E}">
        <p14:creationId xmlns:p14="http://schemas.microsoft.com/office/powerpoint/2010/main" val="3485713151"/>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itle 4"/>
          <p:cNvSpPr>
            <a:spLocks noGrp="1"/>
          </p:cNvSpPr>
          <p:nvPr>
            <p:ph type="title"/>
          </p:nvPr>
        </p:nvSpPr>
        <p:spPr>
          <a:xfrm>
            <a:off x="762000" y="609600"/>
            <a:ext cx="7924800" cy="1143000"/>
          </a:xfrm>
        </p:spPr>
        <p:txBody>
          <a:bodyPr/>
          <a:lstStyle/>
          <a:p>
            <a:r>
              <a:rPr lang="en-US">
                <a:latin typeface="Arial" charset="0"/>
                <a:cs typeface="Arial" charset="0"/>
              </a:rPr>
              <a:t>Great Things Are Possible!</a:t>
            </a:r>
          </a:p>
        </p:txBody>
      </p:sp>
      <p:pic>
        <p:nvPicPr>
          <p:cNvPr id="13824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2286000"/>
            <a:ext cx="3505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776720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analyze M-CAP tests:</a:t>
            </a:r>
            <a:br>
              <a:rPr lang="en-US" dirty="0" smtClean="0"/>
            </a:br>
            <a:r>
              <a:rPr lang="en-US" dirty="0" smtClean="0"/>
              <a:t> </a:t>
            </a:r>
            <a:r>
              <a:rPr lang="en-US" sz="3100" dirty="0" smtClean="0"/>
              <a:t>Available for 2</a:t>
            </a:r>
            <a:r>
              <a:rPr lang="en-US" sz="3100" baseline="30000" dirty="0" smtClean="0"/>
              <a:t>nd</a:t>
            </a:r>
            <a:r>
              <a:rPr lang="en-US" sz="3100" dirty="0" smtClean="0"/>
              <a:t>- 8</a:t>
            </a:r>
            <a:r>
              <a:rPr lang="en-US" sz="3100" baseline="30000" dirty="0" smtClean="0"/>
              <a:t>th</a:t>
            </a:r>
            <a:r>
              <a:rPr lang="en-US" sz="3100" dirty="0" smtClean="0"/>
              <a:t> graders that take the M-CAP</a:t>
            </a:r>
            <a:endParaRPr lang="en-US" sz="3100" dirty="0"/>
          </a:p>
        </p:txBody>
      </p:sp>
      <p:pic>
        <p:nvPicPr>
          <p:cNvPr id="6" name="Content Placeholder 5" descr="Screen shot 2011-10-29 at 10.34.40 AM.png"/>
          <p:cNvPicPr>
            <a:picLocks noGrp="1" noChangeAspect="1"/>
          </p:cNvPicPr>
          <p:nvPr>
            <p:ph idx="1"/>
          </p:nvPr>
        </p:nvPicPr>
        <p:blipFill>
          <a:blip r:embed="rId3">
            <a:extLst>
              <a:ext uri="{28A0092B-C50C-407E-A947-70E740481C1C}">
                <a14:useLocalDpi xmlns:a14="http://schemas.microsoft.com/office/drawing/2010/main" val="0"/>
              </a:ext>
            </a:extLst>
          </a:blip>
          <a:srcRect l="-9596" r="-9596"/>
          <a:stretch>
            <a:fillRect/>
          </a:stretch>
        </p:blipFill>
        <p:spPr/>
      </p:pic>
      <p:sp>
        <p:nvSpPr>
          <p:cNvPr id="7" name="TextBox 6"/>
          <p:cNvSpPr txBox="1"/>
          <p:nvPr/>
        </p:nvSpPr>
        <p:spPr>
          <a:xfrm>
            <a:off x="457200" y="5999956"/>
            <a:ext cx="2696642" cy="584776"/>
          </a:xfrm>
          <a:prstGeom prst="rect">
            <a:avLst/>
          </a:prstGeom>
          <a:noFill/>
        </p:spPr>
        <p:txBody>
          <a:bodyPr wrap="square" rtlCol="0">
            <a:spAutoFit/>
          </a:bodyPr>
          <a:lstStyle/>
          <a:p>
            <a:r>
              <a:rPr lang="en-US" sz="3200" dirty="0" smtClean="0">
                <a:solidFill>
                  <a:srgbClr val="0000FF"/>
                </a:solidFill>
                <a:latin typeface="Abadi MT Condensed Extra Bold"/>
                <a:cs typeface="Abadi MT Condensed Extra Bold"/>
              </a:rPr>
              <a:t>Option #1</a:t>
            </a:r>
            <a:endParaRPr lang="en-US" sz="3200" dirty="0">
              <a:solidFill>
                <a:srgbClr val="0000FF"/>
              </a:solidFill>
              <a:latin typeface="Abadi MT Condensed Extra Bold"/>
              <a:cs typeface="Abadi MT Condensed Extra Bold"/>
            </a:endParaRPr>
          </a:p>
        </p:txBody>
      </p:sp>
    </p:spTree>
    <p:extLst>
      <p:ext uri="{BB962C8B-B14F-4D97-AF65-F5344CB8AC3E}">
        <p14:creationId xmlns:p14="http://schemas.microsoft.com/office/powerpoint/2010/main" val="65614552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Instructions for Next week’s </a:t>
            </a:r>
            <a:br>
              <a:rPr lang="en-US" dirty="0" smtClean="0"/>
            </a:br>
            <a:r>
              <a:rPr lang="en-US" dirty="0" smtClean="0"/>
              <a:t>Final Assessment</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Bring with you to class next week:</a:t>
            </a:r>
          </a:p>
          <a:p>
            <a:r>
              <a:rPr lang="en-US" dirty="0" smtClean="0"/>
              <a:t>Data you have collected on a student that you are concerned is having difficulty in math (CBM data, CFA data, Topic test, etc.) or class-wide data that indicates a specific problem with a concept or skill</a:t>
            </a:r>
          </a:p>
          <a:p>
            <a:endParaRPr lang="en-US" dirty="0"/>
          </a:p>
          <a:p>
            <a:pPr marL="0" indent="0">
              <a:buNone/>
            </a:pPr>
            <a:r>
              <a:rPr lang="en-US" dirty="0" smtClean="0"/>
              <a:t>Your final assessment will include you and a team of 2 other teachers (your temporary PLC) creating a Plan of Action for that student or class.</a:t>
            </a:r>
          </a:p>
        </p:txBody>
      </p:sp>
    </p:spTree>
    <p:extLst>
      <p:ext uri="{BB962C8B-B14F-4D97-AF65-F5344CB8AC3E}">
        <p14:creationId xmlns:p14="http://schemas.microsoft.com/office/powerpoint/2010/main" val="135930490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1-10-29 at 8.31.04 PM.png"/>
          <p:cNvPicPr>
            <a:picLocks noGrp="1" noChangeAspect="1"/>
          </p:cNvPicPr>
          <p:nvPr>
            <p:ph idx="1"/>
          </p:nvPr>
        </p:nvPicPr>
        <p:blipFill>
          <a:blip r:embed="rId3">
            <a:extLst>
              <a:ext uri="{28A0092B-C50C-407E-A947-70E740481C1C}">
                <a14:useLocalDpi xmlns:a14="http://schemas.microsoft.com/office/drawing/2010/main" val="0"/>
              </a:ext>
            </a:extLst>
          </a:blip>
          <a:srcRect l="-61061" r="-61061"/>
          <a:stretch>
            <a:fillRect/>
          </a:stretch>
        </p:blipFill>
        <p:spPr>
          <a:xfrm>
            <a:off x="457200" y="508000"/>
            <a:ext cx="8229600" cy="5618163"/>
          </a:xfrm>
        </p:spPr>
      </p:pic>
    </p:spTree>
    <p:extLst>
      <p:ext uri="{BB962C8B-B14F-4D97-AF65-F5344CB8AC3E}">
        <p14:creationId xmlns:p14="http://schemas.microsoft.com/office/powerpoint/2010/main" val="83719692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Endorsement Program Evaluation</a:t>
            </a:r>
            <a:endParaRPr lang="en-US" dirty="0"/>
          </a:p>
        </p:txBody>
      </p:sp>
      <p:sp>
        <p:nvSpPr>
          <p:cNvPr id="3" name="Content Placeholder 2"/>
          <p:cNvSpPr>
            <a:spLocks noGrp="1"/>
          </p:cNvSpPr>
          <p:nvPr>
            <p:ph idx="1"/>
          </p:nvPr>
        </p:nvSpPr>
        <p:spPr/>
        <p:txBody>
          <a:bodyPr/>
          <a:lstStyle/>
          <a:p>
            <a:pPr marL="0" indent="0">
              <a:buNone/>
            </a:pPr>
            <a:r>
              <a:rPr lang="en-US" dirty="0" smtClean="0"/>
              <a:t>Before our final class next week, please take 10 minutes to complete this program evaluation:</a:t>
            </a:r>
          </a:p>
          <a:p>
            <a:pPr marL="0" indent="0">
              <a:buNone/>
            </a:pPr>
            <a:r>
              <a:rPr lang="en-US" dirty="0">
                <a:hlinkClick r:id="rId2"/>
              </a:rPr>
              <a:t>http://www.surveymonkey.com/s/</a:t>
            </a:r>
            <a:r>
              <a:rPr lang="en-US" dirty="0" smtClean="0">
                <a:hlinkClick r:id="rId2"/>
              </a:rPr>
              <a:t>CSDMATH</a:t>
            </a:r>
            <a:endParaRPr lang="en-US" dirty="0" smtClean="0"/>
          </a:p>
          <a:p>
            <a:pPr marL="0" indent="0">
              <a:buNone/>
            </a:pPr>
            <a:endParaRPr lang="en-US" dirty="0"/>
          </a:p>
          <a:p>
            <a:pPr marL="0" indent="0" algn="ctr">
              <a:buNone/>
            </a:pPr>
            <a:r>
              <a:rPr lang="en-US" smtClean="0"/>
              <a:t>Also for Next </a:t>
            </a:r>
            <a:r>
              <a:rPr lang="en-US" dirty="0" smtClean="0"/>
              <a:t>week: </a:t>
            </a:r>
          </a:p>
          <a:p>
            <a:pPr marL="0" indent="0">
              <a:buNone/>
            </a:pPr>
            <a:r>
              <a:rPr lang="en-US" dirty="0" smtClean="0"/>
              <a:t>Don’t forget to bring your payment ($45 made payable to SUU) for the SUU registration fee</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3132950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creen shot 2011-10-29 at 10.38.44 AM.png"/>
          <p:cNvPicPr>
            <a:picLocks noGrp="1" noChangeAspect="1"/>
          </p:cNvPicPr>
          <p:nvPr>
            <p:ph idx="1"/>
          </p:nvPr>
        </p:nvPicPr>
        <p:blipFill>
          <a:blip r:embed="rId3">
            <a:extLst>
              <a:ext uri="{28A0092B-C50C-407E-A947-70E740481C1C}">
                <a14:useLocalDpi xmlns:a14="http://schemas.microsoft.com/office/drawing/2010/main" val="0"/>
              </a:ext>
            </a:extLst>
          </a:blip>
          <a:srcRect l="-23387" r="-23387"/>
          <a:stretch>
            <a:fillRect/>
          </a:stretch>
        </p:blipFill>
        <p:spPr/>
      </p:pic>
      <p:sp>
        <p:nvSpPr>
          <p:cNvPr id="5" name="TextBox 4"/>
          <p:cNvSpPr txBox="1"/>
          <p:nvPr/>
        </p:nvSpPr>
        <p:spPr>
          <a:xfrm>
            <a:off x="457200" y="5999956"/>
            <a:ext cx="2696642" cy="584776"/>
          </a:xfrm>
          <a:prstGeom prst="rect">
            <a:avLst/>
          </a:prstGeom>
          <a:noFill/>
        </p:spPr>
        <p:txBody>
          <a:bodyPr wrap="square" rtlCol="0">
            <a:spAutoFit/>
          </a:bodyPr>
          <a:lstStyle/>
          <a:p>
            <a:r>
              <a:rPr lang="en-US" sz="3200" dirty="0" smtClean="0">
                <a:solidFill>
                  <a:srgbClr val="0000FF"/>
                </a:solidFill>
                <a:latin typeface="Abadi MT Condensed Extra Bold"/>
                <a:cs typeface="Abadi MT Condensed Extra Bold"/>
              </a:rPr>
              <a:t>Option #1</a:t>
            </a:r>
            <a:endParaRPr lang="en-US" sz="3200" dirty="0">
              <a:solidFill>
                <a:srgbClr val="0000FF"/>
              </a:solidFill>
              <a:latin typeface="Abadi MT Condensed Extra Bold"/>
              <a:cs typeface="Abadi MT Condensed Extra Bold"/>
            </a:endParaRPr>
          </a:p>
        </p:txBody>
      </p:sp>
    </p:spTree>
    <p:extLst>
      <p:ext uri="{BB962C8B-B14F-4D97-AF65-F5344CB8AC3E}">
        <p14:creationId xmlns:p14="http://schemas.microsoft.com/office/powerpoint/2010/main" val="4113779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Input item analysis</a:t>
            </a:r>
            <a:endParaRPr lang="en-US" dirty="0"/>
          </a:p>
        </p:txBody>
      </p:sp>
      <p:pic>
        <p:nvPicPr>
          <p:cNvPr id="4" name="Content Placeholder 3" descr="Screen shot 2011-10-29 at 10.45.57 AM.png"/>
          <p:cNvPicPr>
            <a:picLocks noGrp="1" noChangeAspect="1"/>
          </p:cNvPicPr>
          <p:nvPr>
            <p:ph idx="1"/>
          </p:nvPr>
        </p:nvPicPr>
        <p:blipFill>
          <a:blip r:embed="rId3">
            <a:extLst>
              <a:ext uri="{28A0092B-C50C-407E-A947-70E740481C1C}">
                <a14:useLocalDpi xmlns:a14="http://schemas.microsoft.com/office/drawing/2010/main" val="0"/>
              </a:ext>
            </a:extLst>
          </a:blip>
          <a:srcRect l="-45830" r="-45830"/>
          <a:stretch>
            <a:fillRect/>
          </a:stretch>
        </p:blipFill>
        <p:spPr/>
      </p:pic>
      <p:sp>
        <p:nvSpPr>
          <p:cNvPr id="5" name="TextBox 4"/>
          <p:cNvSpPr txBox="1"/>
          <p:nvPr/>
        </p:nvSpPr>
        <p:spPr>
          <a:xfrm>
            <a:off x="457200" y="5999956"/>
            <a:ext cx="2696642" cy="584776"/>
          </a:xfrm>
          <a:prstGeom prst="rect">
            <a:avLst/>
          </a:prstGeom>
          <a:noFill/>
        </p:spPr>
        <p:txBody>
          <a:bodyPr wrap="square" rtlCol="0">
            <a:spAutoFit/>
          </a:bodyPr>
          <a:lstStyle/>
          <a:p>
            <a:r>
              <a:rPr lang="en-US" sz="3200" dirty="0" smtClean="0">
                <a:solidFill>
                  <a:srgbClr val="0000FF"/>
                </a:solidFill>
                <a:latin typeface="Abadi MT Condensed Extra Bold"/>
                <a:cs typeface="Abadi MT Condensed Extra Bold"/>
              </a:rPr>
              <a:t>Option #1</a:t>
            </a:r>
            <a:endParaRPr lang="en-US" sz="3200" dirty="0">
              <a:solidFill>
                <a:srgbClr val="0000FF"/>
              </a:solidFill>
              <a:latin typeface="Abadi MT Condensed Extra Bold"/>
              <a:cs typeface="Abadi MT Condensed Extra Bold"/>
            </a:endParaRPr>
          </a:p>
        </p:txBody>
      </p:sp>
    </p:spTree>
    <p:extLst>
      <p:ext uri="{BB962C8B-B14F-4D97-AF65-F5344CB8AC3E}">
        <p14:creationId xmlns:p14="http://schemas.microsoft.com/office/powerpoint/2010/main" val="5849440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Content Placeholder 5" descr="Screen shot 2011-10-29 at 10.51.40 AM.png"/>
          <p:cNvPicPr>
            <a:picLocks noGrp="1" noChangeAspect="1"/>
          </p:cNvPicPr>
          <p:nvPr>
            <p:ph idx="1"/>
          </p:nvPr>
        </p:nvPicPr>
        <p:blipFill>
          <a:blip r:embed="rId3">
            <a:extLst>
              <a:ext uri="{28A0092B-C50C-407E-A947-70E740481C1C}">
                <a14:useLocalDpi xmlns:a14="http://schemas.microsoft.com/office/drawing/2010/main" val="0"/>
              </a:ext>
            </a:extLst>
          </a:blip>
          <a:srcRect l="-25621" r="-25621"/>
          <a:stretch>
            <a:fillRect/>
          </a:stretch>
        </p:blipFill>
        <p:spPr/>
      </p:pic>
      <p:sp>
        <p:nvSpPr>
          <p:cNvPr id="7" name="TextBox 6"/>
          <p:cNvSpPr txBox="1"/>
          <p:nvPr/>
        </p:nvSpPr>
        <p:spPr>
          <a:xfrm>
            <a:off x="457200" y="5999956"/>
            <a:ext cx="2696642" cy="584776"/>
          </a:xfrm>
          <a:prstGeom prst="rect">
            <a:avLst/>
          </a:prstGeom>
          <a:noFill/>
        </p:spPr>
        <p:txBody>
          <a:bodyPr wrap="square" rtlCol="0">
            <a:spAutoFit/>
          </a:bodyPr>
          <a:lstStyle/>
          <a:p>
            <a:r>
              <a:rPr lang="en-US" sz="3200" dirty="0" smtClean="0">
                <a:solidFill>
                  <a:srgbClr val="0000FF"/>
                </a:solidFill>
                <a:latin typeface="Abadi MT Condensed Extra Bold"/>
                <a:cs typeface="Abadi MT Condensed Extra Bold"/>
              </a:rPr>
              <a:t>Option #1</a:t>
            </a:r>
            <a:endParaRPr lang="en-US" sz="3200" dirty="0">
              <a:solidFill>
                <a:srgbClr val="0000FF"/>
              </a:solidFill>
              <a:latin typeface="Abadi MT Condensed Extra Bold"/>
              <a:cs typeface="Abadi MT Condensed Extra Bold"/>
            </a:endParaRPr>
          </a:p>
        </p:txBody>
      </p:sp>
    </p:spTree>
    <p:extLst>
      <p:ext uri="{BB962C8B-B14F-4D97-AF65-F5344CB8AC3E}">
        <p14:creationId xmlns:p14="http://schemas.microsoft.com/office/powerpoint/2010/main" val="16893939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level look</a:t>
            </a:r>
            <a:endParaRPr lang="en-US" dirty="0"/>
          </a:p>
        </p:txBody>
      </p:sp>
      <p:pic>
        <p:nvPicPr>
          <p:cNvPr id="4" name="Content Placeholder 3" descr="Screen shot 2011-10-29 at 10.53.46 AM.png"/>
          <p:cNvPicPr>
            <a:picLocks noGrp="1" noChangeAspect="1"/>
          </p:cNvPicPr>
          <p:nvPr>
            <p:ph idx="1"/>
          </p:nvPr>
        </p:nvPicPr>
        <p:blipFill>
          <a:blip r:embed="rId3">
            <a:extLst>
              <a:ext uri="{28A0092B-C50C-407E-A947-70E740481C1C}">
                <a14:useLocalDpi xmlns:a14="http://schemas.microsoft.com/office/drawing/2010/main" val="0"/>
              </a:ext>
            </a:extLst>
          </a:blip>
          <a:srcRect t="2276" b="2276"/>
          <a:stretch>
            <a:fillRect/>
          </a:stretch>
        </p:blipFill>
        <p:spPr/>
      </p:pic>
      <p:sp>
        <p:nvSpPr>
          <p:cNvPr id="5" name="TextBox 4"/>
          <p:cNvSpPr txBox="1"/>
          <p:nvPr/>
        </p:nvSpPr>
        <p:spPr>
          <a:xfrm>
            <a:off x="457200" y="6012656"/>
            <a:ext cx="2696642" cy="584776"/>
          </a:xfrm>
          <a:prstGeom prst="rect">
            <a:avLst/>
          </a:prstGeom>
          <a:noFill/>
        </p:spPr>
        <p:txBody>
          <a:bodyPr wrap="square" rtlCol="0">
            <a:spAutoFit/>
          </a:bodyPr>
          <a:lstStyle/>
          <a:p>
            <a:r>
              <a:rPr lang="en-US" sz="3200" dirty="0" smtClean="0">
                <a:solidFill>
                  <a:srgbClr val="0000FF"/>
                </a:solidFill>
                <a:latin typeface="Abadi MT Condensed Extra Bold"/>
                <a:cs typeface="Abadi MT Condensed Extra Bold"/>
              </a:rPr>
              <a:t>Option #1</a:t>
            </a:r>
            <a:endParaRPr lang="en-US" sz="3200" dirty="0">
              <a:solidFill>
                <a:srgbClr val="0000FF"/>
              </a:solidFill>
              <a:latin typeface="Abadi MT Condensed Extra Bold"/>
              <a:cs typeface="Abadi MT Condensed Extra Bold"/>
            </a:endParaRPr>
          </a:p>
        </p:txBody>
      </p:sp>
    </p:spTree>
    <p:extLst>
      <p:ext uri="{BB962C8B-B14F-4D97-AF65-F5344CB8AC3E}">
        <p14:creationId xmlns:p14="http://schemas.microsoft.com/office/powerpoint/2010/main" val="12926734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746</TotalTime>
  <Words>3372</Words>
  <Application>Microsoft Macintosh PowerPoint</Application>
  <PresentationFormat>On-screen Show (4:3)</PresentationFormat>
  <Paragraphs>330</Paragraphs>
  <Slides>52</Slides>
  <Notes>38</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EDUC 5555: Assessment &amp; Intervention</vt:lpstr>
      <vt:lpstr>Buzz-Bang</vt:lpstr>
      <vt:lpstr>Class 10 Objectives</vt:lpstr>
      <vt:lpstr>How to analyze M-CAP tests:  Available for 2nd- 8th graders that take the M-CAP</vt:lpstr>
      <vt:lpstr>How to analyze M-CAP tests:  Available for 2nd- 8th graders that take the M-CAP</vt:lpstr>
      <vt:lpstr>PowerPoint Presentation</vt:lpstr>
      <vt:lpstr>Input item analysis</vt:lpstr>
      <vt:lpstr>PowerPoint Presentation</vt:lpstr>
      <vt:lpstr>Class level look</vt:lpstr>
      <vt:lpstr>Student level look</vt:lpstr>
      <vt:lpstr>PowerPoint Presentation</vt:lpstr>
      <vt:lpstr>Another look at M-CAP item analysis</vt:lpstr>
      <vt:lpstr>Item Analysis using MCAP</vt:lpstr>
      <vt:lpstr>Jigsaw Activity</vt:lpstr>
      <vt:lpstr>Assisting Students Struggling with Mathematics:  Response to Intervention (RtI) for Elementary and Middle Schools</vt:lpstr>
      <vt:lpstr>PowerPoint Presentation</vt:lpstr>
      <vt:lpstr>PowerPoint Presentation</vt:lpstr>
      <vt:lpstr>Progress Monitoring</vt:lpstr>
      <vt:lpstr>PowerPoint Presentation</vt:lpstr>
      <vt:lpstr>PowerPoint Presentation</vt:lpstr>
      <vt:lpstr>PowerPoint Presentation</vt:lpstr>
      <vt:lpstr>3 Options for Progress Monitoring</vt:lpstr>
      <vt:lpstr>Survey Level Assessment  (Finding a student’s Instructional Level)</vt:lpstr>
      <vt:lpstr>PowerPoint Presentation</vt:lpstr>
      <vt:lpstr>PowerPoint Presentation</vt:lpstr>
      <vt:lpstr>Using Grade level probes for  Progress Monitoring</vt:lpstr>
      <vt:lpstr>Using Sub Skill Probes</vt:lpstr>
      <vt:lpstr>Progress Monitoring</vt:lpstr>
      <vt:lpstr>PowerPoint Presentation</vt:lpstr>
      <vt:lpstr>PowerPoint Presentation</vt:lpstr>
      <vt:lpstr>PowerPoint Presentation</vt:lpstr>
      <vt:lpstr>What Is the Status of Progress Monitoring in Your School?  In Your Classroom?</vt:lpstr>
      <vt:lpstr>PowerPoint Presentation</vt:lpstr>
      <vt:lpstr>Math Difficulties for  Students with LD  </vt:lpstr>
      <vt:lpstr>LD/Math-Related Problems (see Chart 4)</vt:lpstr>
      <vt:lpstr>PowerPoint Presentation</vt:lpstr>
      <vt:lpstr>RTI: An Individual Case Study:  Math Computation</vt:lpstr>
      <vt:lpstr>Tier 1: Math Interventions for Jared</vt:lpstr>
      <vt:lpstr>Tier 2: Math Interventions for Jared</vt:lpstr>
      <vt:lpstr>Tier 2: Math Interventions for Jared (Cont.)</vt:lpstr>
      <vt:lpstr>Tier 2: Math Interventions for Jared:  Progress-Monitoring</vt:lpstr>
      <vt:lpstr>Tier 3: Math Interventions for Jared</vt:lpstr>
      <vt:lpstr>Tier 3: Math Interventions for Jared</vt:lpstr>
      <vt:lpstr>Tier 3: Math Interventions for Jared</vt:lpstr>
      <vt:lpstr>Tier 3: Math Interventions for Jared</vt:lpstr>
      <vt:lpstr>Tier 3: Math Interventions for Jared:  Progress-Monitoring</vt:lpstr>
      <vt:lpstr>Tier 3: Math Interventions for Jared</vt:lpstr>
      <vt:lpstr>In conclusion…</vt:lpstr>
      <vt:lpstr>Great Things Are Possible!</vt:lpstr>
      <vt:lpstr>Instructions for Next week’s  Final Assessment</vt:lpstr>
      <vt:lpstr>PowerPoint Presentation</vt:lpstr>
      <vt:lpstr>Endorsement Program Evaluation</vt:lpstr>
    </vt:vector>
  </TitlesOfParts>
  <Company>Canyons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Piper Riddle</dc:creator>
  <cp:lastModifiedBy>Piper Riddle</cp:lastModifiedBy>
  <cp:revision>54</cp:revision>
  <dcterms:created xsi:type="dcterms:W3CDTF">2011-10-18T03:49:06Z</dcterms:created>
  <dcterms:modified xsi:type="dcterms:W3CDTF">2011-11-02T18:44:58Z</dcterms:modified>
</cp:coreProperties>
</file>